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65" r:id="rId3"/>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2" r:id="rId18"/>
    <p:sldId id="274" r:id="rId19"/>
    <p:sldId id="276" r:id="rId20"/>
    <p:sldId id="277" r:id="rId21"/>
    <p:sldId id="278" r:id="rId22"/>
    <p:sldId id="279" r:id="rId23"/>
    <p:sldId id="280" r:id="rId24"/>
    <p:sldId id="271" r:id="rId2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8" autoAdjust="0"/>
    <p:restoredTop sz="85265" autoAdjust="0"/>
  </p:normalViewPr>
  <p:slideViewPr>
    <p:cSldViewPr>
      <p:cViewPr varScale="1">
        <p:scale>
          <a:sx n="56" d="100"/>
          <a:sy n="56" d="100"/>
        </p:scale>
        <p:origin x="-1272" y="-84"/>
      </p:cViewPr>
      <p:guideLst>
        <p:guide orient="horz" pos="2160"/>
        <p:guide pos="2880"/>
      </p:guideLst>
    </p:cSldViewPr>
  </p:slideViewPr>
  <p:outlineViewPr>
    <p:cViewPr>
      <p:scale>
        <a:sx n="33" d="100"/>
        <a:sy n="33" d="100"/>
      </p:scale>
      <p:origin x="240" y="75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1">
        <a:schemeClr val="bg1"/>
      </p:bgRef>
    </p:bg>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2286000" y="3124200"/>
            <a:ext cx="6172200" cy="1894362"/>
          </a:xfrm>
        </p:spPr>
        <p:txBody>
          <a:bodyPr/>
          <a:lstStyle>
            <a:lvl1pPr>
              <a:defRPr b="1"/>
            </a:lvl1pPr>
          </a:lstStyle>
          <a:p>
            <a:r>
              <a:rPr kumimoji="0" lang="bg-BG" smtClean="0"/>
              <a:t>Щракнете, за да редактирате стила на заглавието в образеца</a:t>
            </a:r>
            <a:endParaRPr kumimoji="0" lang="en-US"/>
          </a:p>
        </p:txBody>
      </p:sp>
      <p:sp>
        <p:nvSpPr>
          <p:cNvPr id="9" name="Подзаглавие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да редактирате стила на подзаглавията в образеца</a:t>
            </a:r>
            <a:endParaRPr kumimoji="0" lang="en-US"/>
          </a:p>
        </p:txBody>
      </p:sp>
      <p:sp>
        <p:nvSpPr>
          <p:cNvPr id="28" name="Контейнер за дата 27"/>
          <p:cNvSpPr>
            <a:spLocks noGrp="1"/>
          </p:cNvSpPr>
          <p:nvPr>
            <p:ph type="dt" sz="half" idx="10"/>
          </p:nvPr>
        </p:nvSpPr>
        <p:spPr bwMode="auto">
          <a:xfrm rot="5400000">
            <a:off x="7764621" y="1174097"/>
            <a:ext cx="2286000" cy="381000"/>
          </a:xfrm>
        </p:spPr>
        <p:txBody>
          <a:bodyPr/>
          <a:lstStyle/>
          <a:p>
            <a:fld id="{E8BFE119-F97B-46BA-80AE-503953F0F757}" type="datetimeFigureOut">
              <a:rPr lang="bg-BG" smtClean="0"/>
              <a:pPr/>
              <a:t>22.5.2024 г.</a:t>
            </a:fld>
            <a:endParaRPr lang="bg-BG"/>
          </a:p>
        </p:txBody>
      </p:sp>
      <p:sp>
        <p:nvSpPr>
          <p:cNvPr id="17" name="Контейнер за долния колонтитул 16"/>
          <p:cNvSpPr>
            <a:spLocks noGrp="1"/>
          </p:cNvSpPr>
          <p:nvPr>
            <p:ph type="ftr" sz="quarter" idx="11"/>
          </p:nvPr>
        </p:nvSpPr>
        <p:spPr bwMode="auto">
          <a:xfrm rot="5400000">
            <a:off x="7077269" y="4181669"/>
            <a:ext cx="3657600" cy="384048"/>
          </a:xfrm>
        </p:spPr>
        <p:txBody>
          <a:bodyPr/>
          <a:lstStyle/>
          <a:p>
            <a:endParaRPr lang="bg-BG"/>
          </a:p>
        </p:txBody>
      </p:sp>
      <p:sp>
        <p:nvSpPr>
          <p:cNvPr id="10" name="Правоъгъл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авоъгъл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авоъгъл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 съединение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аво съединение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аво съединение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авоъгъл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Контейнер за номер на слайда 28"/>
          <p:cNvSpPr>
            <a:spLocks noGrp="1"/>
          </p:cNvSpPr>
          <p:nvPr>
            <p:ph type="sldNum" sz="quarter" idx="12"/>
          </p:nvPr>
        </p:nvSpPr>
        <p:spPr bwMode="auto">
          <a:xfrm>
            <a:off x="1325544" y="4928702"/>
            <a:ext cx="609600" cy="517524"/>
          </a:xfrm>
        </p:spPr>
        <p:txBody>
          <a:bodyPr/>
          <a:lstStyle/>
          <a:p>
            <a:fld id="{151DE3B3-39FA-486B-B9F2-F616F5A7A551}"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E8BFE119-F97B-46BA-80AE-503953F0F757}" type="datetimeFigureOut">
              <a:rPr lang="bg-BG" smtClean="0"/>
              <a:pPr/>
              <a:t>22.5.2024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151DE3B3-39FA-486B-B9F2-F616F5A7A551}"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9"/>
            <a:ext cx="1676400" cy="5851525"/>
          </a:xfrm>
        </p:spPr>
        <p:txBody>
          <a:bodyPr vert="eaVer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E8BFE119-F97B-46BA-80AE-503953F0F757}" type="datetimeFigureOut">
              <a:rPr lang="bg-BG" smtClean="0"/>
              <a:pPr/>
              <a:t>22.5.2024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151DE3B3-39FA-486B-B9F2-F616F5A7A551}"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8" name="Контейнер за съдържание 7"/>
          <p:cNvSpPr>
            <a:spLocks noGrp="1"/>
          </p:cNvSpPr>
          <p:nvPr>
            <p:ph sz="quarter" idx="1"/>
          </p:nvPr>
        </p:nvSpPr>
        <p:spPr>
          <a:xfrm>
            <a:off x="457200" y="1600200"/>
            <a:ext cx="7467600" cy="4873752"/>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4"/>
          </p:nvPr>
        </p:nvSpPr>
        <p:spPr/>
        <p:txBody>
          <a:bodyPr rtlCol="0"/>
          <a:lstStyle/>
          <a:p>
            <a:fld id="{E8BFE119-F97B-46BA-80AE-503953F0F757}" type="datetimeFigureOut">
              <a:rPr lang="bg-BG" smtClean="0"/>
              <a:pPr/>
              <a:t>22.5.2024 г.</a:t>
            </a:fld>
            <a:endParaRPr lang="bg-BG"/>
          </a:p>
        </p:txBody>
      </p:sp>
      <p:sp>
        <p:nvSpPr>
          <p:cNvPr id="9" name="Контейнер за номер на слайда 8"/>
          <p:cNvSpPr>
            <a:spLocks noGrp="1"/>
          </p:cNvSpPr>
          <p:nvPr>
            <p:ph type="sldNum" sz="quarter" idx="15"/>
          </p:nvPr>
        </p:nvSpPr>
        <p:spPr/>
        <p:txBody>
          <a:bodyPr rtlCol="0"/>
          <a:lstStyle/>
          <a:p>
            <a:fld id="{151DE3B3-39FA-486B-B9F2-F616F5A7A551}" type="slidenum">
              <a:rPr lang="bg-BG" smtClean="0"/>
              <a:pPr/>
              <a:t>‹#›</a:t>
            </a:fld>
            <a:endParaRPr lang="bg-BG"/>
          </a:p>
        </p:txBody>
      </p:sp>
      <p:sp>
        <p:nvSpPr>
          <p:cNvPr id="10" name="Контейнер за долния колонтитул 9"/>
          <p:cNvSpPr>
            <a:spLocks noGrp="1"/>
          </p:cNvSpPr>
          <p:nvPr>
            <p:ph type="ftr" sz="quarter" idx="16"/>
          </p:nvPr>
        </p:nvSpPr>
        <p:spPr/>
        <p:txBody>
          <a:bodyPr rtlCol="0"/>
          <a:lstStyle/>
          <a:p>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1">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2895600"/>
            <a:ext cx="6172200" cy="2053590"/>
          </a:xfrm>
        </p:spPr>
        <p:txBody>
          <a:bodyPr/>
          <a:lstStyle>
            <a:lvl1pPr algn="l">
              <a:buNone/>
              <a:defRPr sz="3000" b="1" cap="small" baseline="0"/>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 за да ред. стил на загл. в обр.</a:t>
            </a:r>
          </a:p>
        </p:txBody>
      </p:sp>
      <p:sp>
        <p:nvSpPr>
          <p:cNvPr id="4" name="Контейнер за дата 3"/>
          <p:cNvSpPr>
            <a:spLocks noGrp="1"/>
          </p:cNvSpPr>
          <p:nvPr>
            <p:ph type="dt" sz="half" idx="10"/>
          </p:nvPr>
        </p:nvSpPr>
        <p:spPr bwMode="auto">
          <a:xfrm rot="5400000">
            <a:off x="7763256" y="1170432"/>
            <a:ext cx="2286000" cy="381000"/>
          </a:xfrm>
        </p:spPr>
        <p:txBody>
          <a:bodyPr/>
          <a:lstStyle/>
          <a:p>
            <a:fld id="{E8BFE119-F97B-46BA-80AE-503953F0F757}" type="datetimeFigureOut">
              <a:rPr lang="bg-BG" smtClean="0"/>
              <a:pPr/>
              <a:t>22.5.2024 г.</a:t>
            </a:fld>
            <a:endParaRPr lang="bg-BG"/>
          </a:p>
        </p:txBody>
      </p:sp>
      <p:sp>
        <p:nvSpPr>
          <p:cNvPr id="5" name="Контейнер за долния колонтитул 4"/>
          <p:cNvSpPr>
            <a:spLocks noGrp="1"/>
          </p:cNvSpPr>
          <p:nvPr>
            <p:ph type="ftr" sz="quarter" idx="11"/>
          </p:nvPr>
        </p:nvSpPr>
        <p:spPr bwMode="auto">
          <a:xfrm rot="5400000">
            <a:off x="7077456" y="4178808"/>
            <a:ext cx="3657600" cy="384048"/>
          </a:xfrm>
        </p:spPr>
        <p:txBody>
          <a:bodyPr/>
          <a:lstStyle/>
          <a:p>
            <a:endParaRPr lang="bg-BG"/>
          </a:p>
        </p:txBody>
      </p:sp>
      <p:sp>
        <p:nvSpPr>
          <p:cNvPr id="9" name="Правоъгъл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аво съединение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аво съединение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ъгъл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аво съединение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Контейнер за номер на слайда 5"/>
          <p:cNvSpPr>
            <a:spLocks noGrp="1"/>
          </p:cNvSpPr>
          <p:nvPr>
            <p:ph type="sldNum" sz="quarter" idx="12"/>
          </p:nvPr>
        </p:nvSpPr>
        <p:spPr bwMode="auto">
          <a:xfrm>
            <a:off x="1340616" y="4928702"/>
            <a:ext cx="609600" cy="517524"/>
          </a:xfrm>
        </p:spPr>
        <p:txBody>
          <a:bodyPr/>
          <a:lstStyle/>
          <a:p>
            <a:fld id="{151DE3B3-39FA-486B-B9F2-F616F5A7A551}"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5" name="Контейнер за дата 4"/>
          <p:cNvSpPr>
            <a:spLocks noGrp="1"/>
          </p:cNvSpPr>
          <p:nvPr>
            <p:ph type="dt" sz="half" idx="10"/>
          </p:nvPr>
        </p:nvSpPr>
        <p:spPr/>
        <p:txBody>
          <a:bodyPr/>
          <a:lstStyle/>
          <a:p>
            <a:fld id="{E8BFE119-F97B-46BA-80AE-503953F0F757}" type="datetimeFigureOut">
              <a:rPr lang="bg-BG" smtClean="0"/>
              <a:pPr/>
              <a:t>22.5.2024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151DE3B3-39FA-486B-B9F2-F616F5A7A551}" type="slidenum">
              <a:rPr lang="bg-BG" smtClean="0"/>
              <a:pPr/>
              <a:t>‹#›</a:t>
            </a:fld>
            <a:endParaRPr lang="bg-BG"/>
          </a:p>
        </p:txBody>
      </p:sp>
      <p:sp>
        <p:nvSpPr>
          <p:cNvPr id="9" name="Контейнер за съдържание 8"/>
          <p:cNvSpPr>
            <a:spLocks noGrp="1"/>
          </p:cNvSpPr>
          <p:nvPr>
            <p:ph sz="quarter" idx="1"/>
          </p:nvPr>
        </p:nvSpPr>
        <p:spPr>
          <a:xfrm>
            <a:off x="457200" y="1600200"/>
            <a:ext cx="36576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1" name="Контейнер за съдържание 10"/>
          <p:cNvSpPr>
            <a:spLocks noGrp="1"/>
          </p:cNvSpPr>
          <p:nvPr>
            <p:ph sz="quarter" idx="2"/>
          </p:nvPr>
        </p:nvSpPr>
        <p:spPr>
          <a:xfrm>
            <a:off x="4270248" y="1600200"/>
            <a:ext cx="3657600" cy="45720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543800" cy="1143000"/>
          </a:xfrm>
        </p:spPr>
        <p:txBody>
          <a:bodyPr anchor="b"/>
          <a:lstStyle>
            <a:lvl1pPr>
              <a:defRPr/>
            </a:lvl1pPr>
          </a:lstStyle>
          <a:p>
            <a:r>
              <a:rPr kumimoji="0" lang="bg-BG" smtClean="0"/>
              <a:t>Щракнете, за да редактирате стила на заглавието в образеца</a:t>
            </a:r>
            <a:endParaRPr kumimoji="0" lang="en-US"/>
          </a:p>
        </p:txBody>
      </p:sp>
      <p:sp>
        <p:nvSpPr>
          <p:cNvPr id="7" name="Контейнер за дата 6"/>
          <p:cNvSpPr>
            <a:spLocks noGrp="1"/>
          </p:cNvSpPr>
          <p:nvPr>
            <p:ph type="dt" sz="half" idx="10"/>
          </p:nvPr>
        </p:nvSpPr>
        <p:spPr/>
        <p:txBody>
          <a:bodyPr/>
          <a:lstStyle/>
          <a:p>
            <a:fld id="{E8BFE119-F97B-46BA-80AE-503953F0F757}" type="datetimeFigureOut">
              <a:rPr lang="bg-BG" smtClean="0"/>
              <a:pPr/>
              <a:t>22.5.2024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151DE3B3-39FA-486B-B9F2-F616F5A7A551}" type="slidenum">
              <a:rPr lang="bg-BG" smtClean="0"/>
              <a:pPr/>
              <a:t>‹#›</a:t>
            </a:fld>
            <a:endParaRPr lang="bg-BG"/>
          </a:p>
        </p:txBody>
      </p:sp>
      <p:sp>
        <p:nvSpPr>
          <p:cNvPr id="11" name="Контейнер за съдържание 10"/>
          <p:cNvSpPr>
            <a:spLocks noGrp="1"/>
          </p:cNvSpPr>
          <p:nvPr>
            <p:ph sz="quarter" idx="2"/>
          </p:nvPr>
        </p:nvSpPr>
        <p:spPr>
          <a:xfrm>
            <a:off x="457200" y="2362200"/>
            <a:ext cx="3657600" cy="38862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quarter" idx="4"/>
          </p:nvPr>
        </p:nvSpPr>
        <p:spPr>
          <a:xfrm>
            <a:off x="4371975" y="2362200"/>
            <a:ext cx="3657600" cy="3886200"/>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2" name="Текстов контейне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 за да ред. стил на загл. в обр.</a:t>
            </a:r>
          </a:p>
        </p:txBody>
      </p:sp>
      <p:sp>
        <p:nvSpPr>
          <p:cNvPr id="14" name="Текстов контейне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 за да ред. стил на загл. в обр.</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6" name="Контейнер за дата 5"/>
          <p:cNvSpPr>
            <a:spLocks noGrp="1"/>
          </p:cNvSpPr>
          <p:nvPr>
            <p:ph type="dt" sz="half" idx="10"/>
          </p:nvPr>
        </p:nvSpPr>
        <p:spPr/>
        <p:txBody>
          <a:bodyPr rtlCol="0"/>
          <a:lstStyle/>
          <a:p>
            <a:fld id="{E8BFE119-F97B-46BA-80AE-503953F0F757}" type="datetimeFigureOut">
              <a:rPr lang="bg-BG" smtClean="0"/>
              <a:pPr/>
              <a:t>22.5.2024 г.</a:t>
            </a:fld>
            <a:endParaRPr lang="bg-BG"/>
          </a:p>
        </p:txBody>
      </p:sp>
      <p:sp>
        <p:nvSpPr>
          <p:cNvPr id="7" name="Контейнер за номер на слайда 6"/>
          <p:cNvSpPr>
            <a:spLocks noGrp="1"/>
          </p:cNvSpPr>
          <p:nvPr>
            <p:ph type="sldNum" sz="quarter" idx="11"/>
          </p:nvPr>
        </p:nvSpPr>
        <p:spPr/>
        <p:txBody>
          <a:bodyPr rtlCol="0"/>
          <a:lstStyle/>
          <a:p>
            <a:fld id="{151DE3B3-39FA-486B-B9F2-F616F5A7A551}" type="slidenum">
              <a:rPr lang="bg-BG" smtClean="0"/>
              <a:pPr/>
              <a:t>‹#›</a:t>
            </a:fld>
            <a:endParaRPr lang="bg-BG"/>
          </a:p>
        </p:txBody>
      </p:sp>
      <p:sp>
        <p:nvSpPr>
          <p:cNvPr id="8" name="Контейнер за долния колонтитул 7"/>
          <p:cNvSpPr>
            <a:spLocks noGrp="1"/>
          </p:cNvSpPr>
          <p:nvPr>
            <p:ph type="ftr" sz="quarter" idx="12"/>
          </p:nvPr>
        </p:nvSpPr>
        <p:spPr/>
        <p:txBody>
          <a:bodyPr rtlCol="0"/>
          <a:lstStyle/>
          <a:p>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E8BFE119-F97B-46BA-80AE-503953F0F757}" type="datetimeFigureOut">
              <a:rPr lang="bg-BG" smtClean="0"/>
              <a:pPr/>
              <a:t>22.5.2024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151DE3B3-39FA-486B-B9F2-F616F5A7A551}"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1">
        <a:schemeClr val="bg1"/>
      </p:bgRef>
    </p:bg>
    <p:spTree>
      <p:nvGrpSpPr>
        <p:cNvPr id="1" name=""/>
        <p:cNvGrpSpPr/>
        <p:nvPr/>
      </p:nvGrpSpPr>
      <p:grpSpPr>
        <a:xfrm>
          <a:off x="0" y="0"/>
          <a:ext cx="0" cy="0"/>
          <a:chOff x="0" y="0"/>
          <a:chExt cx="0" cy="0"/>
        </a:xfrm>
      </p:grpSpPr>
      <p:sp>
        <p:nvSpPr>
          <p:cNvPr id="10" name="Право съединение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лавие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 за да ред. стил на загл. в обр.</a:t>
            </a:r>
          </a:p>
        </p:txBody>
      </p:sp>
      <p:sp>
        <p:nvSpPr>
          <p:cNvPr id="8" name="Право съединение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аво съединение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аво съединение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ъгъл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Контейнер за съдържание 17"/>
          <p:cNvSpPr>
            <a:spLocks noGrp="1"/>
          </p:cNvSpPr>
          <p:nvPr>
            <p:ph sz="quarter" idx="1"/>
          </p:nvPr>
        </p:nvSpPr>
        <p:spPr>
          <a:xfrm>
            <a:off x="304800" y="274320"/>
            <a:ext cx="5638800" cy="6327648"/>
          </a:xfrm>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4"/>
          </p:nvPr>
        </p:nvSpPr>
        <p:spPr/>
        <p:txBody>
          <a:bodyPr rtlCol="0"/>
          <a:lstStyle/>
          <a:p>
            <a:fld id="{E8BFE119-F97B-46BA-80AE-503953F0F757}" type="datetimeFigureOut">
              <a:rPr lang="bg-BG" smtClean="0"/>
              <a:pPr/>
              <a:t>22.5.2024 г.</a:t>
            </a:fld>
            <a:endParaRPr lang="bg-BG"/>
          </a:p>
        </p:txBody>
      </p:sp>
      <p:sp>
        <p:nvSpPr>
          <p:cNvPr id="22" name="Контейнер за номер на слайда 21"/>
          <p:cNvSpPr>
            <a:spLocks noGrp="1"/>
          </p:cNvSpPr>
          <p:nvPr>
            <p:ph type="sldNum" sz="quarter" idx="15"/>
          </p:nvPr>
        </p:nvSpPr>
        <p:spPr/>
        <p:txBody>
          <a:bodyPr rtlCol="0"/>
          <a:lstStyle/>
          <a:p>
            <a:fld id="{151DE3B3-39FA-486B-B9F2-F616F5A7A551}" type="slidenum">
              <a:rPr lang="bg-BG" smtClean="0"/>
              <a:pPr/>
              <a:t>‹#›</a:t>
            </a:fld>
            <a:endParaRPr lang="bg-BG"/>
          </a:p>
        </p:txBody>
      </p:sp>
      <p:sp>
        <p:nvSpPr>
          <p:cNvPr id="23" name="Контейнер за долния колонтитул 22"/>
          <p:cNvSpPr>
            <a:spLocks noGrp="1"/>
          </p:cNvSpPr>
          <p:nvPr>
            <p:ph type="ftr" sz="quarter" idx="16"/>
          </p:nvPr>
        </p:nvSpPr>
        <p:spPr/>
        <p:txBody>
          <a:bodyPr rtlCol="0"/>
          <a:lstStyle/>
          <a:p>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9" name="Право съединение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лавие 1"/>
          <p:cNvSpPr>
            <a:spLocks noGrp="1"/>
          </p:cNvSpPr>
          <p:nvPr>
            <p:ph type="title"/>
          </p:nvPr>
        </p:nvSpPr>
        <p:spPr>
          <a:xfrm rot="5400000">
            <a:off x="3350133" y="3200400"/>
            <a:ext cx="6309360" cy="457200"/>
          </a:xfrm>
        </p:spPr>
        <p:txBody>
          <a:bodyPr anchor="b"/>
          <a:lstStyle>
            <a:lvl1pPr algn="l">
              <a:buNone/>
              <a:defRPr sz="2000" b="1"/>
            </a:lvl1pPr>
          </a:lstStyle>
          <a:p>
            <a:r>
              <a:rPr kumimoji="0" lang="bg-BG" smtClean="0"/>
              <a:t>Щракнете, за да редактирате стила на заглавието в образеца</a:t>
            </a:r>
            <a:endParaRPr kumimoji="0" lang="en-US"/>
          </a:p>
        </p:txBody>
      </p:sp>
      <p:sp>
        <p:nvSpPr>
          <p:cNvPr id="3" name="Контейнер за картина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bg-BG" smtClean="0"/>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bg-BG" smtClean="0"/>
              <a:t>Щракн., за да ред. стил на загл. в обр.</a:t>
            </a:r>
          </a:p>
        </p:txBody>
      </p:sp>
      <p:sp>
        <p:nvSpPr>
          <p:cNvPr id="10" name="Право съединение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авоъгъл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 съединение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аво съединение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аво съединение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Контейнер за дата 16"/>
          <p:cNvSpPr>
            <a:spLocks noGrp="1"/>
          </p:cNvSpPr>
          <p:nvPr>
            <p:ph type="dt" sz="half" idx="10"/>
          </p:nvPr>
        </p:nvSpPr>
        <p:spPr/>
        <p:txBody>
          <a:bodyPr rtlCol="0"/>
          <a:lstStyle/>
          <a:p>
            <a:fld id="{E8BFE119-F97B-46BA-80AE-503953F0F757}" type="datetimeFigureOut">
              <a:rPr lang="bg-BG" smtClean="0"/>
              <a:pPr/>
              <a:t>22.5.2024 г.</a:t>
            </a:fld>
            <a:endParaRPr lang="bg-BG"/>
          </a:p>
        </p:txBody>
      </p:sp>
      <p:sp>
        <p:nvSpPr>
          <p:cNvPr id="18" name="Контейнер за номер на слайда 17"/>
          <p:cNvSpPr>
            <a:spLocks noGrp="1"/>
          </p:cNvSpPr>
          <p:nvPr>
            <p:ph type="sldNum" sz="quarter" idx="11"/>
          </p:nvPr>
        </p:nvSpPr>
        <p:spPr/>
        <p:txBody>
          <a:bodyPr rtlCol="0"/>
          <a:lstStyle/>
          <a:p>
            <a:fld id="{151DE3B3-39FA-486B-B9F2-F616F5A7A551}" type="slidenum">
              <a:rPr lang="bg-BG" smtClean="0"/>
              <a:pPr/>
              <a:t>‹#›</a:t>
            </a:fld>
            <a:endParaRPr lang="bg-BG"/>
          </a:p>
        </p:txBody>
      </p:sp>
      <p:sp>
        <p:nvSpPr>
          <p:cNvPr id="21" name="Контейнер за долния колонтитул 20"/>
          <p:cNvSpPr>
            <a:spLocks noGrp="1"/>
          </p:cNvSpPr>
          <p:nvPr>
            <p:ph type="ftr" sz="quarter" idx="12"/>
          </p:nvPr>
        </p:nvSpPr>
        <p:spPr/>
        <p:txBody>
          <a:bodyPr rtlCol="0"/>
          <a:lstStyle/>
          <a:p>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аво съединение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Контейнер за заглавие 21"/>
          <p:cNvSpPr>
            <a:spLocks noGrp="1"/>
          </p:cNvSpPr>
          <p:nvPr>
            <p:ph type="title"/>
          </p:nvPr>
        </p:nvSpPr>
        <p:spPr>
          <a:xfrm>
            <a:off x="457200" y="274638"/>
            <a:ext cx="7467600" cy="1143000"/>
          </a:xfrm>
          <a:prstGeom prst="rect">
            <a:avLst/>
          </a:prstGeom>
        </p:spPr>
        <p:txBody>
          <a:bodyPr vert="horz" anchor="b">
            <a:normAutofit/>
          </a:bodyPr>
          <a:lstStyle/>
          <a:p>
            <a:r>
              <a:rPr kumimoji="0" lang="bg-BG" smtClean="0"/>
              <a:t>Щракнете, за да редактирате стила на заглавието в образеца</a:t>
            </a:r>
            <a:endParaRPr kumimoji="0" lang="en-US"/>
          </a:p>
        </p:txBody>
      </p:sp>
      <p:sp>
        <p:nvSpPr>
          <p:cNvPr id="13" name="Текстов контейне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8BFE119-F97B-46BA-80AE-503953F0F757}" type="datetimeFigureOut">
              <a:rPr lang="bg-BG" smtClean="0"/>
              <a:pPr/>
              <a:t>22.5.2024 г.</a:t>
            </a:fld>
            <a:endParaRPr lang="bg-BG"/>
          </a:p>
        </p:txBody>
      </p:sp>
      <p:sp>
        <p:nvSpPr>
          <p:cNvPr id="3" name="Контейнер за долния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g-BG"/>
          </a:p>
        </p:txBody>
      </p:sp>
      <p:sp>
        <p:nvSpPr>
          <p:cNvPr id="7" name="Право съединение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аво съединение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авоъгъл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Контейнер за номер н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51DE3B3-39FA-486B-B9F2-F616F5A7A551}"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571604" y="785794"/>
            <a:ext cx="6353196" cy="631844"/>
          </a:xfrm>
        </p:spPr>
        <p:txBody>
          <a:bodyPr>
            <a:normAutofit fontScale="90000"/>
          </a:bodyPr>
          <a:lstStyle/>
          <a:p>
            <a:r>
              <a:rPr lang="bg-BG" b="1" dirty="0" smtClean="0"/>
              <a:t/>
            </a:r>
            <a:br>
              <a:rPr lang="bg-BG" b="1" dirty="0" smtClean="0"/>
            </a:br>
            <a:r>
              <a:rPr lang="bg-BG" b="1" dirty="0" smtClean="0"/>
              <a:t/>
            </a:r>
            <a:br>
              <a:rPr lang="bg-BG" b="1" dirty="0" smtClean="0"/>
            </a:br>
            <a:r>
              <a:rPr lang="bg-BG" b="1" dirty="0" smtClean="0"/>
              <a:t/>
            </a:r>
            <a:br>
              <a:rPr lang="bg-BG" b="1" dirty="0" smtClean="0"/>
            </a:br>
            <a:r>
              <a:rPr lang="bg-BG" dirty="0" smtClean="0"/>
              <a:t/>
            </a:r>
            <a:br>
              <a:rPr lang="bg-BG" dirty="0" smtClean="0"/>
            </a:br>
            <a:endParaRPr lang="bg-BG" dirty="0"/>
          </a:p>
        </p:txBody>
      </p:sp>
      <p:sp>
        <p:nvSpPr>
          <p:cNvPr id="3" name="Контейнер за съдържание 2"/>
          <p:cNvSpPr>
            <a:spLocks noGrp="1"/>
          </p:cNvSpPr>
          <p:nvPr>
            <p:ph sz="quarter" idx="1"/>
          </p:nvPr>
        </p:nvSpPr>
        <p:spPr>
          <a:xfrm>
            <a:off x="0" y="214290"/>
            <a:ext cx="9144000" cy="6259662"/>
          </a:xfrm>
        </p:spPr>
        <p:txBody>
          <a:bodyPr>
            <a:normAutofit/>
          </a:bodyPr>
          <a:lstStyle/>
          <a:p>
            <a:pPr algn="ctr">
              <a:buNone/>
            </a:pPr>
            <a:r>
              <a:rPr lang="bg-BG" sz="2200" b="1" dirty="0" smtClean="0">
                <a:latin typeface="Arial" pitchFamily="34" charset="0"/>
                <a:cs typeface="Arial" pitchFamily="34" charset="0"/>
              </a:rPr>
              <a:t>НАЦИОНАЛНА ПРОГРАМА „ХУБАВО Е В ДЕТСКАТА ГРАДИНА“  </a:t>
            </a:r>
          </a:p>
          <a:p>
            <a:pPr algn="ctr">
              <a:buNone/>
            </a:pPr>
            <a:endParaRPr lang="bg-BG" sz="2800" b="1" dirty="0" smtClean="0">
              <a:latin typeface="Arial" pitchFamily="34" charset="0"/>
              <a:cs typeface="Arial" pitchFamily="34" charset="0"/>
            </a:endParaRPr>
          </a:p>
          <a:p>
            <a:pPr algn="ctr">
              <a:buNone/>
            </a:pPr>
            <a:r>
              <a:rPr lang="bg-BG" b="1" dirty="0" smtClean="0">
                <a:latin typeface="Arial" pitchFamily="34" charset="0"/>
                <a:cs typeface="Arial" pitchFamily="34" charset="0"/>
              </a:rPr>
              <a:t>“ВЪЛШЕБНИ РИСУНКИ С НИШКИ - НИТКОГРАФИЯ“</a:t>
            </a:r>
            <a:br>
              <a:rPr lang="bg-BG" b="1" dirty="0" smtClean="0">
                <a:latin typeface="Arial" pitchFamily="34" charset="0"/>
                <a:cs typeface="Arial" pitchFamily="34" charset="0"/>
              </a:rPr>
            </a:br>
            <a:r>
              <a:rPr lang="bg-BG" b="1" dirty="0" smtClean="0">
                <a:latin typeface="Arial" pitchFamily="34" charset="0"/>
                <a:cs typeface="Arial" pitchFamily="34" charset="0"/>
              </a:rPr>
              <a:t>2023-2024</a:t>
            </a:r>
          </a:p>
          <a:p>
            <a:pPr algn="ctr">
              <a:buNone/>
            </a:pPr>
            <a:r>
              <a:rPr lang="bg-BG" b="1" dirty="0" smtClean="0">
                <a:latin typeface="Arial" pitchFamily="34" charset="0"/>
                <a:cs typeface="Arial" pitchFamily="34" charset="0"/>
              </a:rPr>
              <a:t>ДГ ”ДЕТСКИ РАЙ”- ГРУПА</a:t>
            </a:r>
            <a:r>
              <a:rPr lang="en-US" b="1" dirty="0" smtClean="0">
                <a:latin typeface="Arial" pitchFamily="34" charset="0"/>
                <a:cs typeface="Arial" pitchFamily="34" charset="0"/>
              </a:rPr>
              <a:t> “</a:t>
            </a:r>
            <a:r>
              <a:rPr lang="bg-BG" b="1" dirty="0" smtClean="0">
                <a:latin typeface="Arial" pitchFamily="34" charset="0"/>
                <a:cs typeface="Arial" pitchFamily="34" charset="0"/>
              </a:rPr>
              <a:t>ЗВЕЗДИЧКИ”</a:t>
            </a:r>
          </a:p>
          <a:p>
            <a:pPr algn="ctr">
              <a:buNone/>
            </a:pPr>
            <a:endParaRPr lang="bg-BG" b="1" dirty="0" smtClean="0">
              <a:latin typeface="Arial" pitchFamily="34" charset="0"/>
              <a:cs typeface="Arial" pitchFamily="34" charset="0"/>
            </a:endParaRPr>
          </a:p>
          <a:p>
            <a:pPr algn="ctr">
              <a:buNone/>
            </a:pPr>
            <a:endParaRPr lang="bg-BG" b="1" dirty="0">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214282" y="2857496"/>
            <a:ext cx="4931055" cy="378619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8" name="Picture 4"/>
          <p:cNvPicPr>
            <a:picLocks noChangeAspect="1" noChangeArrowheads="1"/>
          </p:cNvPicPr>
          <p:nvPr/>
        </p:nvPicPr>
        <p:blipFill>
          <a:blip r:embed="rId3" cstate="print"/>
          <a:srcRect/>
          <a:stretch>
            <a:fillRect/>
          </a:stretch>
        </p:blipFill>
        <p:spPr bwMode="auto">
          <a:xfrm>
            <a:off x="5643570" y="2857496"/>
            <a:ext cx="3071834" cy="378619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3000364" y="285728"/>
            <a:ext cx="3286148" cy="392909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099" name="Picture 3"/>
          <p:cNvPicPr>
            <a:picLocks noChangeAspect="1" noChangeArrowheads="1"/>
          </p:cNvPicPr>
          <p:nvPr/>
        </p:nvPicPr>
        <p:blipFill>
          <a:blip r:embed="rId3" cstate="print"/>
          <a:srcRect/>
          <a:stretch>
            <a:fillRect/>
          </a:stretch>
        </p:blipFill>
        <p:spPr bwMode="auto">
          <a:xfrm>
            <a:off x="6572264" y="-1"/>
            <a:ext cx="2500200" cy="33336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0" name="Picture 4"/>
          <p:cNvPicPr>
            <a:picLocks noChangeAspect="1" noChangeArrowheads="1"/>
          </p:cNvPicPr>
          <p:nvPr/>
        </p:nvPicPr>
        <p:blipFill>
          <a:blip r:embed="rId4" cstate="print"/>
          <a:srcRect/>
          <a:stretch>
            <a:fillRect/>
          </a:stretch>
        </p:blipFill>
        <p:spPr bwMode="auto">
          <a:xfrm>
            <a:off x="214282" y="0"/>
            <a:ext cx="2500330" cy="3333773"/>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1" name="Picture 5"/>
          <p:cNvPicPr>
            <a:picLocks noChangeAspect="1" noChangeArrowheads="1"/>
          </p:cNvPicPr>
          <p:nvPr/>
        </p:nvPicPr>
        <p:blipFill>
          <a:blip r:embed="rId5" cstate="print"/>
          <a:srcRect/>
          <a:stretch>
            <a:fillRect/>
          </a:stretch>
        </p:blipFill>
        <p:spPr bwMode="auto">
          <a:xfrm>
            <a:off x="428596" y="3571876"/>
            <a:ext cx="2302667" cy="3070223"/>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2" name="Picture 6"/>
          <p:cNvPicPr>
            <a:picLocks noChangeAspect="1" noChangeArrowheads="1"/>
          </p:cNvPicPr>
          <p:nvPr/>
        </p:nvPicPr>
        <p:blipFill>
          <a:blip r:embed="rId6" cstate="print"/>
          <a:srcRect/>
          <a:stretch>
            <a:fillRect/>
          </a:stretch>
        </p:blipFill>
        <p:spPr bwMode="auto">
          <a:xfrm>
            <a:off x="3571868" y="3786166"/>
            <a:ext cx="2303875" cy="307183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3" name="Picture 7"/>
          <p:cNvPicPr>
            <a:picLocks noChangeAspect="1" noChangeArrowheads="1"/>
          </p:cNvPicPr>
          <p:nvPr/>
        </p:nvPicPr>
        <p:blipFill>
          <a:blip r:embed="rId7" cstate="print"/>
          <a:srcRect/>
          <a:stretch>
            <a:fillRect/>
          </a:stretch>
        </p:blipFill>
        <p:spPr bwMode="auto">
          <a:xfrm>
            <a:off x="6500826" y="3500438"/>
            <a:ext cx="2375291" cy="316705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0" y="0"/>
            <a:ext cx="3000396" cy="400052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123" name="Picture 3"/>
          <p:cNvPicPr>
            <a:picLocks noChangeAspect="1" noChangeArrowheads="1"/>
          </p:cNvPicPr>
          <p:nvPr/>
        </p:nvPicPr>
        <p:blipFill>
          <a:blip r:embed="rId3" cstate="print"/>
          <a:srcRect/>
          <a:stretch>
            <a:fillRect/>
          </a:stretch>
        </p:blipFill>
        <p:spPr bwMode="auto">
          <a:xfrm>
            <a:off x="2928926" y="1142984"/>
            <a:ext cx="3143272" cy="4191029"/>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124" name="Picture 4"/>
          <p:cNvPicPr>
            <a:picLocks noChangeAspect="1" noChangeArrowheads="1"/>
          </p:cNvPicPr>
          <p:nvPr/>
        </p:nvPicPr>
        <p:blipFill>
          <a:blip r:embed="rId4" cstate="print"/>
          <a:srcRect/>
          <a:stretch>
            <a:fillRect/>
          </a:stretch>
        </p:blipFill>
        <p:spPr bwMode="auto">
          <a:xfrm>
            <a:off x="6036465" y="2714620"/>
            <a:ext cx="3107535" cy="414338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graphicFrame>
        <p:nvGraphicFramePr>
          <p:cNvPr id="4" name="Контейнер за съдържание 3"/>
          <p:cNvGraphicFramePr>
            <a:graphicFrameLocks noGrp="1"/>
          </p:cNvGraphicFramePr>
          <p:nvPr>
            <p:ph sz="quarter" idx="1"/>
          </p:nvPr>
        </p:nvGraphicFramePr>
        <p:xfrm>
          <a:off x="457200" y="214290"/>
          <a:ext cx="8229600" cy="1996280"/>
        </p:xfrm>
        <a:graphic>
          <a:graphicData uri="http://schemas.openxmlformats.org/drawingml/2006/table">
            <a:tbl>
              <a:tblPr firstRow="1" bandRow="1">
                <a:tableStyleId>{5C22544A-7EE6-4342-B048-85BDC9FD1C3A}</a:tableStyleId>
              </a:tblPr>
              <a:tblGrid>
                <a:gridCol w="4114800"/>
                <a:gridCol w="4114800"/>
              </a:tblGrid>
              <a:tr h="807560">
                <a:tc>
                  <a:txBody>
                    <a:bodyPr/>
                    <a:lstStyle/>
                    <a:p>
                      <a:r>
                        <a:rPr lang="bg-BG" dirty="0" smtClean="0">
                          <a:latin typeface="Arial" pitchFamily="34" charset="0"/>
                          <a:cs typeface="Arial" pitchFamily="34" charset="0"/>
                        </a:rPr>
                        <a:t>Месец  януари</a:t>
                      </a:r>
                      <a:endParaRPr lang="bg-BG" dirty="0">
                        <a:latin typeface="Arial" pitchFamily="34" charset="0"/>
                        <a:cs typeface="Arial" pitchFamily="34" charset="0"/>
                      </a:endParaRPr>
                    </a:p>
                  </a:txBody>
                  <a:tcPr/>
                </a:tc>
                <a:tc>
                  <a:txBody>
                    <a:bodyPr/>
                    <a:lstStyle/>
                    <a:p>
                      <a:r>
                        <a:rPr lang="bg-BG" dirty="0" smtClean="0"/>
                        <a:t>Постигнати резултати:</a:t>
                      </a:r>
                      <a:endParaRPr lang="bg-BG" dirty="0"/>
                    </a:p>
                  </a:txBody>
                  <a:tcPr/>
                </a:tc>
              </a:tr>
              <a:tr h="621200">
                <a:tc>
                  <a:txBody>
                    <a:bodyPr/>
                    <a:lstStyle/>
                    <a:p>
                      <a:r>
                        <a:rPr lang="bg-BG" dirty="0" smtClean="0">
                          <a:latin typeface="Arial" pitchFamily="34" charset="0"/>
                          <a:cs typeface="Arial" pitchFamily="34" charset="0"/>
                        </a:rPr>
                        <a:t>Тема</a:t>
                      </a:r>
                      <a:r>
                        <a:rPr lang="en-US" b="1" dirty="0" smtClean="0">
                          <a:latin typeface="Arial" pitchFamily="34" charset="0"/>
                          <a:cs typeface="Arial" pitchFamily="34" charset="0"/>
                        </a:rPr>
                        <a:t>:</a:t>
                      </a:r>
                      <a:r>
                        <a:rPr lang="bg-BG" b="1" dirty="0" smtClean="0">
                          <a:latin typeface="Arial" pitchFamily="34" charset="0"/>
                          <a:cs typeface="Arial" pitchFamily="34" charset="0"/>
                        </a:rPr>
                        <a:t> “Дъждовен ден”</a:t>
                      </a:r>
                      <a:endParaRPr lang="bg-BG" b="1" dirty="0">
                        <a:latin typeface="Arial" pitchFamily="34" charset="0"/>
                        <a:cs typeface="Arial" pitchFamily="34" charset="0"/>
                      </a:endParaRPr>
                    </a:p>
                  </a:txBody>
                  <a:tcPr/>
                </a:tc>
                <a:tc>
                  <a:txBody>
                    <a:bodyPr/>
                    <a:lstStyle/>
                    <a:p>
                      <a:r>
                        <a:rPr lang="ru-RU" sz="1200" b="0" i="0" kern="1200" dirty="0" err="1" smtClean="0">
                          <a:solidFill>
                            <a:schemeClr val="dk1"/>
                          </a:solidFill>
                          <a:latin typeface="Arial" pitchFamily="34" charset="0"/>
                          <a:ea typeface="+mn-ea"/>
                          <a:cs typeface="Arial" pitchFamily="34" charset="0"/>
                        </a:rPr>
                        <a:t>Децата</a:t>
                      </a:r>
                      <a:r>
                        <a:rPr lang="ru-RU" sz="1200" b="0" i="0" kern="1200" dirty="0" smtClean="0">
                          <a:solidFill>
                            <a:schemeClr val="dk1"/>
                          </a:solidFill>
                          <a:latin typeface="Arial" pitchFamily="34" charset="0"/>
                          <a:ea typeface="+mn-ea"/>
                          <a:cs typeface="Arial" pitchFamily="34" charset="0"/>
                        </a:rPr>
                        <a:t> </a:t>
                      </a:r>
                      <a:r>
                        <a:rPr lang="ru-RU" sz="1200" b="0" i="0" kern="1200" dirty="0" err="1" smtClean="0">
                          <a:solidFill>
                            <a:schemeClr val="dk1"/>
                          </a:solidFill>
                          <a:latin typeface="Arial" pitchFamily="34" charset="0"/>
                          <a:ea typeface="+mn-ea"/>
                          <a:cs typeface="Arial" pitchFamily="34" charset="0"/>
                        </a:rPr>
                        <a:t>затвърдиха</a:t>
                      </a:r>
                      <a:r>
                        <a:rPr lang="ru-RU" sz="1200" b="0" i="0" kern="1200" dirty="0" smtClean="0">
                          <a:solidFill>
                            <a:schemeClr val="dk1"/>
                          </a:solidFill>
                          <a:latin typeface="Arial" pitchFamily="34" charset="0"/>
                          <a:ea typeface="+mn-ea"/>
                          <a:cs typeface="Arial" pitchFamily="34" charset="0"/>
                        </a:rPr>
                        <a:t> умения за </a:t>
                      </a:r>
                      <a:r>
                        <a:rPr lang="ru-RU" sz="1200" b="0" i="0" kern="1200" dirty="0" err="1" smtClean="0">
                          <a:solidFill>
                            <a:schemeClr val="dk1"/>
                          </a:solidFill>
                          <a:latin typeface="Arial" pitchFamily="34" charset="0"/>
                          <a:ea typeface="+mn-ea"/>
                          <a:cs typeface="Arial" pitchFamily="34" charset="0"/>
                        </a:rPr>
                        <a:t>очертаване</a:t>
                      </a:r>
                      <a:r>
                        <a:rPr lang="ru-RU" sz="1200" b="0" i="0" kern="1200" dirty="0" smtClean="0">
                          <a:solidFill>
                            <a:schemeClr val="dk1"/>
                          </a:solidFill>
                          <a:latin typeface="Arial" pitchFamily="34" charset="0"/>
                          <a:ea typeface="+mn-ea"/>
                          <a:cs typeface="Arial" pitchFamily="34" charset="0"/>
                        </a:rPr>
                        <a:t> с </a:t>
                      </a:r>
                      <a:r>
                        <a:rPr lang="ru-RU" sz="1200" b="0" i="0" kern="1200" dirty="0" err="1" smtClean="0">
                          <a:solidFill>
                            <a:schemeClr val="dk1"/>
                          </a:solidFill>
                          <a:latin typeface="Arial" pitchFamily="34" charset="0"/>
                          <a:ea typeface="+mn-ea"/>
                          <a:cs typeface="Arial" pitchFamily="34" charset="0"/>
                        </a:rPr>
                        <a:t>нишка</a:t>
                      </a:r>
                      <a:r>
                        <a:rPr lang="ru-RU" sz="1200" b="0" i="0" kern="1200" dirty="0" smtClean="0">
                          <a:solidFill>
                            <a:schemeClr val="dk1"/>
                          </a:solidFill>
                          <a:latin typeface="Arial" pitchFamily="34" charset="0"/>
                          <a:ea typeface="+mn-ea"/>
                          <a:cs typeface="Arial" pitchFamily="34" charset="0"/>
                        </a:rPr>
                        <a:t> контур на фигура по </a:t>
                      </a:r>
                      <a:r>
                        <a:rPr lang="ru-RU" sz="1200" b="0" i="0" kern="1200" dirty="0" err="1" smtClean="0">
                          <a:solidFill>
                            <a:schemeClr val="dk1"/>
                          </a:solidFill>
                          <a:latin typeface="Arial" pitchFamily="34" charset="0"/>
                          <a:ea typeface="+mn-ea"/>
                          <a:cs typeface="Arial" pitchFamily="34" charset="0"/>
                        </a:rPr>
                        <a:t>модел</a:t>
                      </a:r>
                      <a:r>
                        <a:rPr lang="ru-RU" sz="1200" b="0" i="0" kern="1200" dirty="0" smtClean="0">
                          <a:solidFill>
                            <a:schemeClr val="dk1"/>
                          </a:solidFill>
                          <a:latin typeface="Arial" pitchFamily="34" charset="0"/>
                          <a:ea typeface="+mn-ea"/>
                          <a:cs typeface="Arial" pitchFamily="34" charset="0"/>
                        </a:rPr>
                        <a:t> и </a:t>
                      </a:r>
                      <a:r>
                        <a:rPr lang="ru-RU" sz="1200" b="0" i="0" kern="1200" dirty="0" err="1" smtClean="0">
                          <a:solidFill>
                            <a:schemeClr val="dk1"/>
                          </a:solidFill>
                          <a:latin typeface="Arial" pitchFamily="34" charset="0"/>
                          <a:ea typeface="+mn-ea"/>
                          <a:cs typeface="Arial" pitchFamily="34" charset="0"/>
                        </a:rPr>
                        <a:t>създаване</a:t>
                      </a:r>
                      <a:r>
                        <a:rPr lang="ru-RU" sz="1200" b="0" i="0" kern="1200" dirty="0" smtClean="0">
                          <a:solidFill>
                            <a:schemeClr val="dk1"/>
                          </a:solidFill>
                          <a:latin typeface="Arial" pitchFamily="34" charset="0"/>
                          <a:ea typeface="+mn-ea"/>
                          <a:cs typeface="Arial" pitchFamily="34" charset="0"/>
                        </a:rPr>
                        <a:t> на </a:t>
                      </a:r>
                      <a:r>
                        <a:rPr lang="ru-RU" sz="1200" b="0" i="0" kern="1200" dirty="0" err="1" smtClean="0">
                          <a:solidFill>
                            <a:schemeClr val="dk1"/>
                          </a:solidFill>
                          <a:latin typeface="Arial" pitchFamily="34" charset="0"/>
                          <a:ea typeface="+mn-ea"/>
                          <a:cs typeface="Arial" pitchFamily="34" charset="0"/>
                        </a:rPr>
                        <a:t>картини</a:t>
                      </a:r>
                      <a:r>
                        <a:rPr lang="ru-RU" sz="1200" b="0" i="0" kern="1200" dirty="0" smtClean="0">
                          <a:solidFill>
                            <a:schemeClr val="dk1"/>
                          </a:solidFill>
                          <a:latin typeface="Arial" pitchFamily="34" charset="0"/>
                          <a:ea typeface="+mn-ea"/>
                          <a:cs typeface="Arial" pitchFamily="34" charset="0"/>
                        </a:rPr>
                        <a:t> с </a:t>
                      </a:r>
                      <a:r>
                        <a:rPr lang="ru-RU" sz="1200" b="0" i="0" kern="1200" dirty="0" err="1" smtClean="0">
                          <a:solidFill>
                            <a:schemeClr val="dk1"/>
                          </a:solidFill>
                          <a:latin typeface="Arial" pitchFamily="34" charset="0"/>
                          <a:ea typeface="+mn-ea"/>
                          <a:cs typeface="Arial" pitchFamily="34" charset="0"/>
                        </a:rPr>
                        <a:t>изпълване</a:t>
                      </a:r>
                      <a:r>
                        <a:rPr lang="ru-RU" sz="1200" b="0" i="0" kern="1200" dirty="0" smtClean="0">
                          <a:solidFill>
                            <a:schemeClr val="dk1"/>
                          </a:solidFill>
                          <a:latin typeface="Arial" pitchFamily="34" charset="0"/>
                          <a:ea typeface="+mn-ea"/>
                          <a:cs typeface="Arial" pitchFamily="34" charset="0"/>
                        </a:rPr>
                        <a:t> на </a:t>
                      </a:r>
                      <a:r>
                        <a:rPr lang="ru-RU" sz="1200" b="0" i="0" kern="1200" dirty="0" err="1" smtClean="0">
                          <a:solidFill>
                            <a:schemeClr val="dk1"/>
                          </a:solidFill>
                          <a:latin typeface="Arial" pitchFamily="34" charset="0"/>
                          <a:ea typeface="+mn-ea"/>
                          <a:cs typeface="Arial" pitchFamily="34" charset="0"/>
                        </a:rPr>
                        <a:t>изобразителното</a:t>
                      </a:r>
                      <a:r>
                        <a:rPr lang="ru-RU" sz="1200" b="0" i="0" kern="1200" dirty="0" smtClean="0">
                          <a:solidFill>
                            <a:schemeClr val="dk1"/>
                          </a:solidFill>
                          <a:latin typeface="Arial" pitchFamily="34" charset="0"/>
                          <a:ea typeface="+mn-ea"/>
                          <a:cs typeface="Arial" pitchFamily="34" charset="0"/>
                        </a:rPr>
                        <a:t> пространство</a:t>
                      </a:r>
                      <a:r>
                        <a:rPr lang="ru-RU" sz="1200" b="0" i="0" kern="1200" baseline="0" dirty="0" smtClean="0">
                          <a:solidFill>
                            <a:schemeClr val="dk1"/>
                          </a:solidFill>
                          <a:latin typeface="Arial" pitchFamily="34" charset="0"/>
                          <a:ea typeface="+mn-ea"/>
                          <a:cs typeface="Arial" pitchFamily="34" charset="0"/>
                        </a:rPr>
                        <a:t> </a:t>
                      </a:r>
                      <a:r>
                        <a:rPr lang="ru-RU" sz="1200" b="0" i="0" kern="1200" baseline="0" dirty="0" err="1" smtClean="0">
                          <a:solidFill>
                            <a:schemeClr val="dk1"/>
                          </a:solidFill>
                          <a:latin typeface="Arial" pitchFamily="34" charset="0"/>
                          <a:ea typeface="+mn-ea"/>
                          <a:cs typeface="Arial" pitchFamily="34" charset="0"/>
                        </a:rPr>
                        <a:t>със</a:t>
                      </a:r>
                      <a:r>
                        <a:rPr lang="ru-RU" sz="1200" b="0" i="0" kern="1200" baseline="0" dirty="0" smtClean="0">
                          <a:solidFill>
                            <a:schemeClr val="dk1"/>
                          </a:solidFill>
                          <a:latin typeface="Arial" pitchFamily="34" charset="0"/>
                          <a:ea typeface="+mn-ea"/>
                          <a:cs typeface="Arial" pitchFamily="34" charset="0"/>
                        </a:rPr>
                        <a:t> ситно </a:t>
                      </a:r>
                      <a:r>
                        <a:rPr lang="ru-RU" sz="1200" b="0" i="0" kern="1200" baseline="0" dirty="0" err="1" smtClean="0">
                          <a:solidFill>
                            <a:schemeClr val="dk1"/>
                          </a:solidFill>
                          <a:latin typeface="Arial" pitchFamily="34" charset="0"/>
                          <a:ea typeface="+mn-ea"/>
                          <a:cs typeface="Arial" pitchFamily="34" charset="0"/>
                        </a:rPr>
                        <a:t>нарязани</a:t>
                      </a:r>
                      <a:r>
                        <a:rPr lang="ru-RU" sz="1200" b="0" i="0" kern="1200" baseline="0" dirty="0" smtClean="0">
                          <a:solidFill>
                            <a:schemeClr val="dk1"/>
                          </a:solidFill>
                          <a:latin typeface="Arial" pitchFamily="34" charset="0"/>
                          <a:ea typeface="+mn-ea"/>
                          <a:cs typeface="Arial" pitchFamily="34" charset="0"/>
                        </a:rPr>
                        <a:t> </a:t>
                      </a:r>
                      <a:r>
                        <a:rPr lang="ru-RU" sz="1200" b="0" i="0" kern="1200" baseline="0" dirty="0" err="1" smtClean="0">
                          <a:solidFill>
                            <a:schemeClr val="dk1"/>
                          </a:solidFill>
                          <a:latin typeface="Arial" pitchFamily="34" charset="0"/>
                          <a:ea typeface="+mn-ea"/>
                          <a:cs typeface="Arial" pitchFamily="34" charset="0"/>
                        </a:rPr>
                        <a:t>парченца</a:t>
                      </a:r>
                      <a:r>
                        <a:rPr lang="ru-RU" sz="1200" b="0" i="0" kern="1200" baseline="0" dirty="0" smtClean="0">
                          <a:solidFill>
                            <a:schemeClr val="dk1"/>
                          </a:solidFill>
                          <a:latin typeface="Arial" pitchFamily="34" charset="0"/>
                          <a:ea typeface="+mn-ea"/>
                          <a:cs typeface="Arial" pitchFamily="34" charset="0"/>
                        </a:rPr>
                        <a:t> </a:t>
                      </a:r>
                      <a:r>
                        <a:rPr lang="ru-RU" sz="1200" b="0" i="0" kern="1200" baseline="0" dirty="0" err="1" smtClean="0">
                          <a:solidFill>
                            <a:schemeClr val="dk1"/>
                          </a:solidFill>
                          <a:latin typeface="Arial" pitchFamily="34" charset="0"/>
                          <a:ea typeface="+mn-ea"/>
                          <a:cs typeface="Arial" pitchFamily="34" charset="0"/>
                        </a:rPr>
                        <a:t>прежда</a:t>
                      </a:r>
                      <a:r>
                        <a:rPr lang="ru-RU" sz="1200" b="0" i="0" kern="1200" baseline="0" dirty="0" smtClean="0">
                          <a:solidFill>
                            <a:schemeClr val="dk1"/>
                          </a:solidFill>
                          <a:latin typeface="Arial" pitchFamily="34" charset="0"/>
                          <a:ea typeface="+mn-ea"/>
                          <a:cs typeface="Arial" pitchFamily="34" charset="0"/>
                        </a:rPr>
                        <a:t>. </a:t>
                      </a:r>
                      <a:r>
                        <a:rPr lang="bg-BG" sz="1200" kern="1200" dirty="0" smtClean="0">
                          <a:solidFill>
                            <a:schemeClr val="dk1"/>
                          </a:solidFill>
                          <a:latin typeface="Arial" pitchFamily="34" charset="0"/>
                          <a:ea typeface="+mn-ea"/>
                          <a:cs typeface="Arial" pitchFamily="34" charset="0"/>
                        </a:rPr>
                        <a:t>Развита бе у</a:t>
                      </a:r>
                      <a:r>
                        <a:rPr lang="bg-BG" sz="1200" kern="1200" baseline="0" dirty="0" smtClean="0">
                          <a:solidFill>
                            <a:schemeClr val="dk1"/>
                          </a:solidFill>
                          <a:latin typeface="Arial" pitchFamily="34" charset="0"/>
                          <a:ea typeface="+mn-ea"/>
                          <a:cs typeface="Arial" pitchFamily="34" charset="0"/>
                        </a:rPr>
                        <a:t> тях </a:t>
                      </a:r>
                      <a:r>
                        <a:rPr lang="bg-BG" sz="1200" kern="1200" dirty="0" smtClean="0">
                          <a:solidFill>
                            <a:schemeClr val="dk1"/>
                          </a:solidFill>
                          <a:latin typeface="Arial" pitchFamily="34" charset="0"/>
                          <a:ea typeface="+mn-ea"/>
                          <a:cs typeface="Arial" pitchFamily="34" charset="0"/>
                        </a:rPr>
                        <a:t>концентрацията  и усъвършенствани фините моторни умения. Демонстрират увереност в действията си.</a:t>
                      </a:r>
                      <a:endParaRPr lang="bg-BG" sz="1200" dirty="0">
                        <a:latin typeface="Arial" pitchFamily="34" charset="0"/>
                        <a:cs typeface="Arial" pitchFamily="34" charset="0"/>
                      </a:endParaRPr>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4929191" y="2428868"/>
            <a:ext cx="3515441" cy="4248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cstate="print"/>
          <a:srcRect/>
          <a:stretch>
            <a:fillRect/>
          </a:stretch>
        </p:blipFill>
        <p:spPr bwMode="auto">
          <a:xfrm>
            <a:off x="714348" y="2428868"/>
            <a:ext cx="3357586" cy="426290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2714612" y="714356"/>
            <a:ext cx="3714776" cy="521497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3" cstate="print"/>
          <a:srcRect/>
          <a:stretch>
            <a:fillRect/>
          </a:stretch>
        </p:blipFill>
        <p:spPr bwMode="auto">
          <a:xfrm>
            <a:off x="285720" y="0"/>
            <a:ext cx="2335500" cy="3114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3" name="Picture 5"/>
          <p:cNvPicPr>
            <a:picLocks noChangeAspect="1" noChangeArrowheads="1"/>
          </p:cNvPicPr>
          <p:nvPr/>
        </p:nvPicPr>
        <p:blipFill>
          <a:blip r:embed="rId4" cstate="print"/>
          <a:srcRect/>
          <a:stretch>
            <a:fillRect/>
          </a:stretch>
        </p:blipFill>
        <p:spPr bwMode="auto">
          <a:xfrm>
            <a:off x="6572264" y="0"/>
            <a:ext cx="2340005" cy="312000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4" name="Picture 6"/>
          <p:cNvPicPr>
            <a:picLocks noChangeAspect="1" noChangeArrowheads="1"/>
          </p:cNvPicPr>
          <p:nvPr/>
        </p:nvPicPr>
        <p:blipFill>
          <a:blip r:embed="rId5" cstate="print"/>
          <a:srcRect/>
          <a:stretch>
            <a:fillRect/>
          </a:stretch>
        </p:blipFill>
        <p:spPr bwMode="auto">
          <a:xfrm>
            <a:off x="0" y="3331566"/>
            <a:ext cx="2644826" cy="352643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5" name="Picture 7"/>
          <p:cNvPicPr>
            <a:picLocks noChangeAspect="1" noChangeArrowheads="1"/>
          </p:cNvPicPr>
          <p:nvPr/>
        </p:nvPicPr>
        <p:blipFill>
          <a:blip r:embed="rId6" cstate="print"/>
          <a:srcRect/>
          <a:stretch>
            <a:fillRect/>
          </a:stretch>
        </p:blipFill>
        <p:spPr bwMode="auto">
          <a:xfrm>
            <a:off x="6465093" y="3286124"/>
            <a:ext cx="2678907" cy="357187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graphicFrame>
        <p:nvGraphicFramePr>
          <p:cNvPr id="4" name="Контейнер за съдържание 3"/>
          <p:cNvGraphicFramePr>
            <a:graphicFrameLocks noGrp="1"/>
          </p:cNvGraphicFramePr>
          <p:nvPr>
            <p:ph sz="quarter" idx="1"/>
          </p:nvPr>
        </p:nvGraphicFramePr>
        <p:xfrm>
          <a:off x="457200" y="214290"/>
          <a:ext cx="8172000" cy="3898435"/>
        </p:xfrm>
        <a:graphic>
          <a:graphicData uri="http://schemas.openxmlformats.org/drawingml/2006/table">
            <a:tbl>
              <a:tblPr firstRow="1" bandRow="1">
                <a:tableStyleId>{5C22544A-7EE6-4342-B048-85BDC9FD1C3A}</a:tableStyleId>
              </a:tblPr>
              <a:tblGrid>
                <a:gridCol w="4086000"/>
                <a:gridCol w="4086000"/>
              </a:tblGrid>
              <a:tr h="1063795">
                <a:tc>
                  <a:txBody>
                    <a:bodyPr/>
                    <a:lstStyle/>
                    <a:p>
                      <a:r>
                        <a:rPr lang="bg-BG" dirty="0" smtClean="0">
                          <a:latin typeface="Arial" pitchFamily="34" charset="0"/>
                          <a:cs typeface="Arial" pitchFamily="34" charset="0"/>
                        </a:rPr>
                        <a:t>Месец  февруари</a:t>
                      </a:r>
                      <a:endParaRPr lang="bg-BG" dirty="0">
                        <a:latin typeface="Arial" pitchFamily="34" charset="0"/>
                        <a:cs typeface="Arial" pitchFamily="34" charset="0"/>
                      </a:endParaRPr>
                    </a:p>
                  </a:txBody>
                  <a:tcPr/>
                </a:tc>
                <a:tc>
                  <a:txBody>
                    <a:bodyPr/>
                    <a:lstStyle/>
                    <a:p>
                      <a:r>
                        <a:rPr lang="bg-BG" dirty="0" smtClean="0">
                          <a:latin typeface="Arial" pitchFamily="34" charset="0"/>
                          <a:cs typeface="Arial" pitchFamily="34" charset="0"/>
                        </a:rPr>
                        <a:t>Постигнати резултати:</a:t>
                      </a:r>
                      <a:endParaRPr lang="bg-BG" dirty="0">
                        <a:latin typeface="Arial" pitchFamily="34" charset="0"/>
                        <a:cs typeface="Arial" pitchFamily="34" charset="0"/>
                      </a:endParaRPr>
                    </a:p>
                  </a:txBody>
                  <a:tcPr/>
                </a:tc>
              </a:tr>
              <a:tr h="1063795">
                <a:tc>
                  <a:txBody>
                    <a:bodyPr/>
                    <a:lstStyle/>
                    <a:p>
                      <a:r>
                        <a:rPr lang="bg-BG" dirty="0" smtClean="0">
                          <a:latin typeface="Arial" pitchFamily="34" charset="0"/>
                          <a:cs typeface="Arial" pitchFamily="34" charset="0"/>
                        </a:rPr>
                        <a:t>Тема: </a:t>
                      </a:r>
                      <a:r>
                        <a:rPr lang="bg-BG" b="1" dirty="0" smtClean="0">
                          <a:latin typeface="Arial" pitchFamily="34" charset="0"/>
                          <a:cs typeface="Arial" pitchFamily="34" charset="0"/>
                        </a:rPr>
                        <a:t>“Танцуващи</a:t>
                      </a:r>
                      <a:r>
                        <a:rPr lang="bg-BG" b="1" baseline="0" dirty="0" smtClean="0">
                          <a:latin typeface="Arial" pitchFamily="34" charset="0"/>
                          <a:cs typeface="Arial" pitchFamily="34" charset="0"/>
                        </a:rPr>
                        <a:t> фигури</a:t>
                      </a:r>
                      <a:r>
                        <a:rPr lang="bg-BG" b="1" dirty="0" smtClean="0">
                          <a:latin typeface="Arial" pitchFamily="34" charset="0"/>
                          <a:cs typeface="Arial" pitchFamily="34" charset="0"/>
                        </a:rPr>
                        <a:t>”</a:t>
                      </a:r>
                      <a:endParaRPr lang="bg-BG" b="1" dirty="0">
                        <a:latin typeface="Arial" pitchFamily="34" charset="0"/>
                        <a:cs typeface="Arial" pitchFamily="34" charset="0"/>
                      </a:endParaRPr>
                    </a:p>
                  </a:txBody>
                  <a:tcPr/>
                </a:tc>
                <a:tc>
                  <a:txBody>
                    <a:bodyPr/>
                    <a:lstStyle/>
                    <a:p>
                      <a:r>
                        <a:rPr lang="bg-BG" sz="1200" kern="1200" dirty="0" smtClean="0">
                          <a:solidFill>
                            <a:schemeClr val="dk1"/>
                          </a:solidFill>
                          <a:latin typeface="Arial" pitchFamily="34" charset="0"/>
                          <a:ea typeface="+mn-ea"/>
                          <a:cs typeface="Arial" pitchFamily="34" charset="0"/>
                        </a:rPr>
                        <a:t>Изградени умения за подготовка и изработване</a:t>
                      </a:r>
                      <a:r>
                        <a:rPr lang="bg-BG" sz="1200" kern="1200" baseline="0" dirty="0" smtClean="0">
                          <a:solidFill>
                            <a:schemeClr val="dk1"/>
                          </a:solidFill>
                          <a:latin typeface="Arial" pitchFamily="34" charset="0"/>
                          <a:ea typeface="+mn-ea"/>
                          <a:cs typeface="Arial" pitchFamily="34" charset="0"/>
                        </a:rPr>
                        <a:t> на </a:t>
                      </a:r>
                      <a:r>
                        <a:rPr lang="bg-BG" sz="1200" kern="1200" dirty="0" smtClean="0">
                          <a:solidFill>
                            <a:schemeClr val="dk1"/>
                          </a:solidFill>
                          <a:latin typeface="Arial" pitchFamily="34" charset="0"/>
                          <a:ea typeface="+mn-ea"/>
                          <a:cs typeface="Arial" pitchFamily="34" charset="0"/>
                        </a:rPr>
                        <a:t>основа  от дърво или картон.</a:t>
                      </a:r>
                      <a:r>
                        <a:rPr lang="bg-BG" sz="1200" kern="1200" baseline="0" dirty="0" smtClean="0">
                          <a:solidFill>
                            <a:schemeClr val="dk1"/>
                          </a:solidFill>
                          <a:latin typeface="Arial" pitchFamily="34" charset="0"/>
                          <a:ea typeface="+mn-ea"/>
                          <a:cs typeface="Arial" pitchFamily="34" charset="0"/>
                        </a:rPr>
                        <a:t> Децата  могат да </a:t>
                      </a:r>
                      <a:r>
                        <a:rPr lang="bg-BG" sz="1200" kern="1200" dirty="0" smtClean="0">
                          <a:solidFill>
                            <a:schemeClr val="dk1"/>
                          </a:solidFill>
                          <a:latin typeface="Arial" pitchFamily="34" charset="0"/>
                          <a:ea typeface="+mn-ea"/>
                          <a:cs typeface="Arial" pitchFamily="34" charset="0"/>
                        </a:rPr>
                        <a:t>оформят</a:t>
                      </a:r>
                      <a:r>
                        <a:rPr lang="bg-BG" sz="1200" kern="1200" baseline="0" dirty="0" smtClean="0">
                          <a:solidFill>
                            <a:schemeClr val="dk1"/>
                          </a:solidFill>
                          <a:latin typeface="Arial" pitchFamily="34" charset="0"/>
                          <a:ea typeface="+mn-ea"/>
                          <a:cs typeface="Arial" pitchFamily="34" charset="0"/>
                        </a:rPr>
                        <a:t> </a:t>
                      </a:r>
                      <a:r>
                        <a:rPr lang="bg-BG" sz="1200" kern="1200" dirty="0" smtClean="0">
                          <a:solidFill>
                            <a:schemeClr val="dk1"/>
                          </a:solidFill>
                          <a:latin typeface="Arial" pitchFamily="34" charset="0"/>
                          <a:ea typeface="+mn-ea"/>
                          <a:cs typeface="Arial" pitchFamily="34" charset="0"/>
                        </a:rPr>
                        <a:t>контур на фигура чрез поставяне на </a:t>
                      </a:r>
                      <a:r>
                        <a:rPr lang="bg-BG" sz="1200" kern="1200" dirty="0" err="1" smtClean="0">
                          <a:solidFill>
                            <a:schemeClr val="dk1"/>
                          </a:solidFill>
                          <a:latin typeface="Arial" pitchFamily="34" charset="0"/>
                          <a:ea typeface="+mn-ea"/>
                          <a:cs typeface="Arial" pitchFamily="34" charset="0"/>
                        </a:rPr>
                        <a:t>габарчета</a:t>
                      </a:r>
                      <a:r>
                        <a:rPr lang="bg-BG" sz="1200" kern="1200" dirty="0" smtClean="0">
                          <a:solidFill>
                            <a:schemeClr val="dk1"/>
                          </a:solidFill>
                          <a:latin typeface="Arial" pitchFamily="34" charset="0"/>
                          <a:ea typeface="+mn-ea"/>
                          <a:cs typeface="Arial" pitchFamily="34" charset="0"/>
                        </a:rPr>
                        <a:t>. Умеят</a:t>
                      </a:r>
                      <a:r>
                        <a:rPr lang="bg-BG" sz="1200" kern="1200" baseline="0" dirty="0" smtClean="0">
                          <a:solidFill>
                            <a:schemeClr val="dk1"/>
                          </a:solidFill>
                          <a:latin typeface="Arial" pitchFamily="34" charset="0"/>
                          <a:ea typeface="+mn-ea"/>
                          <a:cs typeface="Arial" pitchFamily="34" charset="0"/>
                        </a:rPr>
                        <a:t> </a:t>
                      </a:r>
                      <a:r>
                        <a:rPr lang="bg-BG" sz="1200" kern="1200" dirty="0" smtClean="0">
                          <a:solidFill>
                            <a:schemeClr val="dk1"/>
                          </a:solidFill>
                          <a:latin typeface="Arial" pitchFamily="34" charset="0"/>
                          <a:ea typeface="+mn-ea"/>
                          <a:cs typeface="Arial" pitchFamily="34" charset="0"/>
                        </a:rPr>
                        <a:t>да изпълват</a:t>
                      </a:r>
                      <a:r>
                        <a:rPr lang="bg-BG" sz="1200" kern="1200" baseline="0" dirty="0" smtClean="0">
                          <a:solidFill>
                            <a:schemeClr val="dk1"/>
                          </a:solidFill>
                          <a:latin typeface="Arial" pitchFamily="34" charset="0"/>
                          <a:ea typeface="+mn-ea"/>
                          <a:cs typeface="Arial" pitchFamily="34" charset="0"/>
                        </a:rPr>
                        <a:t> </a:t>
                      </a:r>
                      <a:r>
                        <a:rPr lang="bg-BG" sz="1200" kern="1200" dirty="0" smtClean="0">
                          <a:solidFill>
                            <a:schemeClr val="dk1"/>
                          </a:solidFill>
                          <a:latin typeface="Arial" pitchFamily="34" charset="0"/>
                          <a:ea typeface="+mn-ea"/>
                          <a:cs typeface="Arial" pitchFamily="34" charset="0"/>
                        </a:rPr>
                        <a:t>изобразителното пространство чрез композиране на цветни нишки.  В децата са развити способностите за пространствено ориентиране чрез алтернативни начини. Демонстрират композиционни умения, сръчност и прецизност.  Способни са да декорират</a:t>
                      </a:r>
                      <a:r>
                        <a:rPr lang="bg-BG" sz="1200" kern="1200" baseline="0" dirty="0" smtClean="0">
                          <a:solidFill>
                            <a:schemeClr val="dk1"/>
                          </a:solidFill>
                          <a:latin typeface="Arial" pitchFamily="34" charset="0"/>
                          <a:ea typeface="+mn-ea"/>
                          <a:cs typeface="Arial" pitchFamily="34" charset="0"/>
                        </a:rPr>
                        <a:t> </a:t>
                      </a:r>
                      <a:r>
                        <a:rPr lang="bg-BG" sz="1200" kern="1200" dirty="0" smtClean="0">
                          <a:solidFill>
                            <a:schemeClr val="dk1"/>
                          </a:solidFill>
                          <a:latin typeface="Arial" pitchFamily="34" charset="0"/>
                          <a:ea typeface="+mn-ea"/>
                          <a:cs typeface="Arial" pitchFamily="34" charset="0"/>
                        </a:rPr>
                        <a:t>свободно чрез използване на помощни изобразителни материали и елементи,</a:t>
                      </a:r>
                      <a:r>
                        <a:rPr lang="bg-BG" sz="1200" kern="1200" baseline="0" dirty="0" smtClean="0">
                          <a:solidFill>
                            <a:schemeClr val="dk1"/>
                          </a:solidFill>
                          <a:latin typeface="Arial" pitchFamily="34" charset="0"/>
                          <a:ea typeface="+mn-ea"/>
                          <a:cs typeface="Arial" pitchFamily="34" charset="0"/>
                        </a:rPr>
                        <a:t> както и да п</a:t>
                      </a:r>
                      <a:r>
                        <a:rPr lang="bg-BG" sz="1200" kern="1200" dirty="0" smtClean="0">
                          <a:solidFill>
                            <a:schemeClr val="dk1"/>
                          </a:solidFill>
                          <a:latin typeface="Arial" pitchFamily="34" charset="0"/>
                          <a:ea typeface="+mn-ea"/>
                          <a:cs typeface="Arial" pitchFamily="34" charset="0"/>
                        </a:rPr>
                        <a:t>ланират</a:t>
                      </a:r>
                      <a:r>
                        <a:rPr lang="bg-BG" sz="1200" kern="1200" baseline="0" dirty="0" smtClean="0">
                          <a:solidFill>
                            <a:schemeClr val="dk1"/>
                          </a:solidFill>
                          <a:latin typeface="Arial" pitchFamily="34" charset="0"/>
                          <a:ea typeface="+mn-ea"/>
                          <a:cs typeface="Arial" pitchFamily="34" charset="0"/>
                        </a:rPr>
                        <a:t> </a:t>
                      </a:r>
                      <a:r>
                        <a:rPr lang="bg-BG" sz="1200" kern="1200" dirty="0" smtClean="0">
                          <a:solidFill>
                            <a:schemeClr val="dk1"/>
                          </a:solidFill>
                          <a:latin typeface="Arial" pitchFamily="34" charset="0"/>
                          <a:ea typeface="+mn-ea"/>
                          <a:cs typeface="Arial" pitchFamily="34" charset="0"/>
                        </a:rPr>
                        <a:t>последователността на действията си.</a:t>
                      </a:r>
                    </a:p>
                    <a:p>
                      <a:pPr marL="0" marR="0" indent="0" algn="l" defTabSz="914400" rtl="0" eaLnBrk="1" fontAlgn="auto" latinLnBrk="0" hangingPunct="1">
                        <a:lnSpc>
                          <a:spcPct val="100000"/>
                        </a:lnSpc>
                        <a:spcBef>
                          <a:spcPts val="0"/>
                        </a:spcBef>
                        <a:spcAft>
                          <a:spcPts val="0"/>
                        </a:spcAft>
                        <a:buClrTx/>
                        <a:buSzTx/>
                        <a:buFontTx/>
                        <a:buNone/>
                        <a:tabLst/>
                        <a:defRPr/>
                      </a:pPr>
                      <a:endParaRPr lang="bg-BG" sz="1800" kern="1200" dirty="0" smtClean="0">
                        <a:solidFill>
                          <a:schemeClr val="dk1"/>
                        </a:solidFill>
                        <a:latin typeface="+mn-lt"/>
                        <a:ea typeface="+mn-ea"/>
                        <a:cs typeface="+mn-cs"/>
                      </a:endParaRPr>
                    </a:p>
                    <a:p>
                      <a:endParaRPr lang="bg-BG" dirty="0"/>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2357422" y="3741134"/>
            <a:ext cx="4552489" cy="311686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28596" y="0"/>
            <a:ext cx="2366467" cy="357187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099" name="Picture 3"/>
          <p:cNvPicPr>
            <a:picLocks noChangeAspect="1" noChangeArrowheads="1"/>
          </p:cNvPicPr>
          <p:nvPr/>
        </p:nvPicPr>
        <p:blipFill>
          <a:blip r:embed="rId3" cstate="print"/>
          <a:srcRect/>
          <a:stretch>
            <a:fillRect/>
          </a:stretch>
        </p:blipFill>
        <p:spPr bwMode="auto">
          <a:xfrm>
            <a:off x="3500430" y="0"/>
            <a:ext cx="2221162" cy="3564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0" name="Picture 4"/>
          <p:cNvPicPr>
            <a:picLocks noChangeAspect="1" noChangeArrowheads="1"/>
          </p:cNvPicPr>
          <p:nvPr/>
        </p:nvPicPr>
        <p:blipFill>
          <a:blip r:embed="rId4" cstate="print"/>
          <a:srcRect/>
          <a:stretch>
            <a:fillRect/>
          </a:stretch>
        </p:blipFill>
        <p:spPr bwMode="auto">
          <a:xfrm>
            <a:off x="6429388" y="0"/>
            <a:ext cx="2256802" cy="350043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1" name="Picture 5"/>
          <p:cNvPicPr>
            <a:picLocks noChangeAspect="1" noChangeArrowheads="1"/>
          </p:cNvPicPr>
          <p:nvPr/>
        </p:nvPicPr>
        <p:blipFill>
          <a:blip r:embed="rId5" cstate="print"/>
          <a:srcRect/>
          <a:stretch>
            <a:fillRect/>
          </a:stretch>
        </p:blipFill>
        <p:spPr bwMode="auto">
          <a:xfrm>
            <a:off x="6832305" y="2752600"/>
            <a:ext cx="2311695" cy="41054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2" name="Picture 6"/>
          <p:cNvPicPr>
            <a:picLocks noChangeAspect="1" noChangeArrowheads="1"/>
          </p:cNvPicPr>
          <p:nvPr/>
        </p:nvPicPr>
        <p:blipFill>
          <a:blip r:embed="rId6" cstate="print"/>
          <a:srcRect/>
          <a:stretch>
            <a:fillRect/>
          </a:stretch>
        </p:blipFill>
        <p:spPr bwMode="auto">
          <a:xfrm>
            <a:off x="3897846" y="2786058"/>
            <a:ext cx="2292856" cy="407194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103" name="Picture 7"/>
          <p:cNvPicPr>
            <a:picLocks noChangeAspect="1" noChangeArrowheads="1"/>
          </p:cNvPicPr>
          <p:nvPr/>
        </p:nvPicPr>
        <p:blipFill>
          <a:blip r:embed="rId7" cstate="print"/>
          <a:srcRect/>
          <a:stretch>
            <a:fillRect/>
          </a:stretch>
        </p:blipFill>
        <p:spPr bwMode="auto">
          <a:xfrm>
            <a:off x="1040468" y="2857496"/>
            <a:ext cx="2252630" cy="4000504"/>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 y="0"/>
            <a:ext cx="2428860" cy="391316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cstate="print"/>
          <a:srcRect/>
          <a:stretch>
            <a:fillRect/>
          </a:stretch>
        </p:blipFill>
        <p:spPr bwMode="auto">
          <a:xfrm>
            <a:off x="2928927" y="1"/>
            <a:ext cx="2397144" cy="385762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8" name="Picture 4"/>
          <p:cNvPicPr>
            <a:picLocks noChangeAspect="1" noChangeArrowheads="1"/>
          </p:cNvPicPr>
          <p:nvPr/>
        </p:nvPicPr>
        <p:blipFill>
          <a:blip r:embed="rId4" cstate="print"/>
          <a:srcRect/>
          <a:stretch>
            <a:fillRect/>
          </a:stretch>
        </p:blipFill>
        <p:spPr bwMode="auto">
          <a:xfrm>
            <a:off x="5980336" y="1"/>
            <a:ext cx="2449286" cy="3428999"/>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9" name="Picture 5"/>
          <p:cNvPicPr>
            <a:picLocks noChangeAspect="1" noChangeArrowheads="1"/>
          </p:cNvPicPr>
          <p:nvPr/>
        </p:nvPicPr>
        <p:blipFill>
          <a:blip r:embed="rId5" cstate="print"/>
          <a:srcRect/>
          <a:stretch>
            <a:fillRect/>
          </a:stretch>
        </p:blipFill>
        <p:spPr bwMode="auto">
          <a:xfrm>
            <a:off x="3903268" y="3429000"/>
            <a:ext cx="2240368" cy="350608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30" name="Picture 6"/>
          <p:cNvPicPr>
            <a:picLocks noChangeAspect="1" noChangeArrowheads="1"/>
          </p:cNvPicPr>
          <p:nvPr/>
        </p:nvPicPr>
        <p:blipFill>
          <a:blip r:embed="rId6" cstate="print"/>
          <a:srcRect/>
          <a:stretch>
            <a:fillRect/>
          </a:stretch>
        </p:blipFill>
        <p:spPr bwMode="auto">
          <a:xfrm>
            <a:off x="6540240" y="3429000"/>
            <a:ext cx="2222881" cy="3429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 name="Picture 2"/>
          <p:cNvPicPr>
            <a:picLocks noChangeAspect="1" noChangeArrowheads="1"/>
          </p:cNvPicPr>
          <p:nvPr/>
        </p:nvPicPr>
        <p:blipFill>
          <a:blip r:embed="rId7" cstate="print"/>
          <a:srcRect/>
          <a:stretch>
            <a:fillRect/>
          </a:stretch>
        </p:blipFill>
        <p:spPr bwMode="auto">
          <a:xfrm>
            <a:off x="1142976" y="3429001"/>
            <a:ext cx="2340000" cy="34290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sz="quarter" idx="1"/>
          </p:nvPr>
        </p:nvSpPr>
        <p:spPr/>
        <p:txBody>
          <a:bodyPr>
            <a:normAutofit/>
          </a:bodyPr>
          <a:lstStyle/>
          <a:p>
            <a:pPr>
              <a:buNone/>
            </a:pPr>
            <a:endParaRPr lang="bg-BG" dirty="0" smtClean="0"/>
          </a:p>
          <a:p>
            <a:pPr fontAlgn="t"/>
            <a:endParaRPr lang="bg-BG" dirty="0" smtClean="0"/>
          </a:p>
          <a:p>
            <a:endParaRPr lang="bg-BG" dirty="0"/>
          </a:p>
        </p:txBody>
      </p:sp>
      <p:graphicFrame>
        <p:nvGraphicFramePr>
          <p:cNvPr id="4" name="Контейнер за съдържание 3"/>
          <p:cNvGraphicFramePr>
            <a:graphicFrameLocks/>
          </p:cNvGraphicFramePr>
          <p:nvPr/>
        </p:nvGraphicFramePr>
        <p:xfrm>
          <a:off x="214282" y="214290"/>
          <a:ext cx="8643998" cy="3803338"/>
        </p:xfrm>
        <a:graphic>
          <a:graphicData uri="http://schemas.openxmlformats.org/drawingml/2006/table">
            <a:tbl>
              <a:tblPr firstRow="1" bandRow="1">
                <a:tableStyleId>{5C22544A-7EE6-4342-B048-85BDC9FD1C3A}</a:tableStyleId>
              </a:tblPr>
              <a:tblGrid>
                <a:gridCol w="4321999"/>
                <a:gridCol w="4321999"/>
              </a:tblGrid>
              <a:tr h="785818">
                <a:tc>
                  <a:txBody>
                    <a:bodyPr/>
                    <a:lstStyle/>
                    <a:p>
                      <a:r>
                        <a:rPr lang="bg-BG" dirty="0" smtClean="0">
                          <a:latin typeface="Arial" pitchFamily="34" charset="0"/>
                          <a:cs typeface="Arial" pitchFamily="34" charset="0"/>
                        </a:rPr>
                        <a:t>Месец  февруари</a:t>
                      </a:r>
                      <a:endParaRPr lang="bg-BG" dirty="0">
                        <a:latin typeface="Arial" pitchFamily="34" charset="0"/>
                        <a:cs typeface="Arial" pitchFamily="34" charset="0"/>
                      </a:endParaRPr>
                    </a:p>
                  </a:txBody>
                  <a:tcPr/>
                </a:tc>
                <a:tc>
                  <a:txBody>
                    <a:bodyPr/>
                    <a:lstStyle/>
                    <a:p>
                      <a:r>
                        <a:rPr lang="bg-BG" dirty="0" smtClean="0">
                          <a:latin typeface="Arial" pitchFamily="34" charset="0"/>
                          <a:cs typeface="Arial" pitchFamily="34" charset="0"/>
                        </a:rPr>
                        <a:t>Постигнати резултати:</a:t>
                      </a:r>
                      <a:endParaRPr lang="bg-BG" dirty="0">
                        <a:latin typeface="Arial" pitchFamily="34" charset="0"/>
                        <a:cs typeface="Arial" pitchFamily="34" charset="0"/>
                      </a:endParaRPr>
                    </a:p>
                  </a:txBody>
                  <a:tcPr/>
                </a:tc>
              </a:tr>
              <a:tr h="2751381">
                <a:tc>
                  <a:txBody>
                    <a:bodyPr/>
                    <a:lstStyle/>
                    <a:p>
                      <a:r>
                        <a:rPr lang="bg-BG" dirty="0" smtClean="0">
                          <a:latin typeface="Arial" pitchFamily="34" charset="0"/>
                          <a:cs typeface="Arial" pitchFamily="34" charset="0"/>
                        </a:rPr>
                        <a:t>Тема: </a:t>
                      </a:r>
                      <a:r>
                        <a:rPr lang="bg-BG" sz="1800" b="1" kern="1200" dirty="0" smtClean="0">
                          <a:solidFill>
                            <a:schemeClr val="dk1"/>
                          </a:solidFill>
                          <a:latin typeface="Arial" pitchFamily="34" charset="0"/>
                          <a:ea typeface="+mn-ea"/>
                          <a:cs typeface="Arial" pitchFamily="34" charset="0"/>
                        </a:rPr>
                        <a:t>“Трети март” /творческа работилница с родители/</a:t>
                      </a:r>
                      <a:endParaRPr lang="bg-BG" b="1" dirty="0">
                        <a:latin typeface="Arial" pitchFamily="34" charset="0"/>
                        <a:cs typeface="Arial" pitchFamily="34" charset="0"/>
                      </a:endParaRPr>
                    </a:p>
                  </a:txBody>
                  <a:tcPr/>
                </a:tc>
                <a:tc>
                  <a:txBody>
                    <a:bodyPr/>
                    <a:lstStyle/>
                    <a:p>
                      <a:r>
                        <a:rPr lang="bg-BG" sz="1200" kern="1200" dirty="0" smtClean="0">
                          <a:solidFill>
                            <a:schemeClr val="dk1"/>
                          </a:solidFill>
                          <a:latin typeface="Arial" pitchFamily="34" charset="0"/>
                          <a:ea typeface="+mn-ea"/>
                          <a:cs typeface="Arial" pitchFamily="34" charset="0"/>
                        </a:rPr>
                        <a:t>С активното участие на родителите децата следваха и изработваха всеки един етап от създаването на изделието. Умеят  да използват  различни материали и пособия за очертаване и изрязване на буква от картон. Способни са да изработват  модел на буквата чрез облепване с цветни конци, използвайки </a:t>
                      </a:r>
                      <a:r>
                        <a:rPr lang="bg-BG" sz="1200" kern="1200" dirty="0" err="1" smtClean="0">
                          <a:solidFill>
                            <a:schemeClr val="dk1"/>
                          </a:solidFill>
                          <a:latin typeface="Arial" pitchFamily="34" charset="0"/>
                          <a:ea typeface="+mn-ea"/>
                          <a:cs typeface="Arial" pitchFamily="34" charset="0"/>
                        </a:rPr>
                        <a:t>ниткографска</a:t>
                      </a:r>
                      <a:r>
                        <a:rPr lang="bg-BG" sz="1200" kern="1200" dirty="0" smtClean="0">
                          <a:solidFill>
                            <a:schemeClr val="dk1"/>
                          </a:solidFill>
                          <a:latin typeface="Arial" pitchFamily="34" charset="0"/>
                          <a:ea typeface="+mn-ea"/>
                          <a:cs typeface="Arial" pitchFamily="34" charset="0"/>
                        </a:rPr>
                        <a:t> техника. Пресъздават модела на буквата и придават характерни детайли. С помощта на родителите децата усъвършенстваха умението за увиване на определена форма с различни по дебелина и цвят конци, използвайки индивидуален подход на иновативната техника. Проявяват творчество и креативност, както и показват концентрация, прецизност и сръчност.</a:t>
                      </a:r>
                    </a:p>
                    <a:p>
                      <a:pPr marL="0" marR="0" indent="0" algn="l" defTabSz="914400" rtl="0" eaLnBrk="1" fontAlgn="auto" latinLnBrk="0" hangingPunct="1">
                        <a:lnSpc>
                          <a:spcPct val="100000"/>
                        </a:lnSpc>
                        <a:spcBef>
                          <a:spcPts val="0"/>
                        </a:spcBef>
                        <a:spcAft>
                          <a:spcPts val="0"/>
                        </a:spcAft>
                        <a:buClrTx/>
                        <a:buSzTx/>
                        <a:buFontTx/>
                        <a:buNone/>
                        <a:tabLst/>
                        <a:defRPr/>
                      </a:pPr>
                      <a:endParaRPr lang="bg-BG" sz="1800" kern="1200" dirty="0" smtClean="0">
                        <a:solidFill>
                          <a:schemeClr val="dk1"/>
                        </a:solidFill>
                        <a:latin typeface="+mn-lt"/>
                        <a:ea typeface="+mn-ea"/>
                        <a:cs typeface="+mn-cs"/>
                      </a:endParaRPr>
                    </a:p>
                    <a:p>
                      <a:endParaRPr lang="bg-BG"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1857356" y="3500438"/>
            <a:ext cx="5357850" cy="3357562"/>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pic>
        <p:nvPicPr>
          <p:cNvPr id="2054" name="Picture 6"/>
          <p:cNvPicPr>
            <a:picLocks noGrp="1" noChangeAspect="1" noChangeArrowheads="1"/>
          </p:cNvPicPr>
          <p:nvPr>
            <p:ph sz="quarter" idx="1"/>
          </p:nvPr>
        </p:nvPicPr>
        <p:blipFill>
          <a:blip r:embed="rId2" cstate="print"/>
          <a:stretch>
            <a:fillRect/>
          </a:stretch>
        </p:blipFill>
        <p:spPr bwMode="auto">
          <a:xfrm>
            <a:off x="3143240" y="3429000"/>
            <a:ext cx="3071835" cy="314009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6" name="Picture 2"/>
          <p:cNvPicPr>
            <a:picLocks noChangeAspect="1" noChangeArrowheads="1"/>
          </p:cNvPicPr>
          <p:nvPr/>
        </p:nvPicPr>
        <p:blipFill>
          <a:blip r:embed="rId3" cstate="print"/>
          <a:srcRect/>
          <a:stretch>
            <a:fillRect/>
          </a:stretch>
        </p:blipFill>
        <p:spPr bwMode="auto">
          <a:xfrm>
            <a:off x="1714480" y="0"/>
            <a:ext cx="5613156" cy="292893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a:blip r:embed="rId4" cstate="print"/>
          <a:srcRect/>
          <a:stretch>
            <a:fillRect/>
          </a:stretch>
        </p:blipFill>
        <p:spPr bwMode="auto">
          <a:xfrm>
            <a:off x="6715141" y="2428868"/>
            <a:ext cx="2428860" cy="442913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5" cstate="print"/>
          <a:srcRect/>
          <a:stretch>
            <a:fillRect/>
          </a:stretch>
        </p:blipFill>
        <p:spPr bwMode="auto">
          <a:xfrm>
            <a:off x="0" y="2422014"/>
            <a:ext cx="2643174" cy="443598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graphicFrame>
        <p:nvGraphicFramePr>
          <p:cNvPr id="4" name="Контейнер за съдържание 3"/>
          <p:cNvGraphicFramePr>
            <a:graphicFrameLocks noGrp="1"/>
          </p:cNvGraphicFramePr>
          <p:nvPr>
            <p:ph sz="quarter" idx="1"/>
          </p:nvPr>
        </p:nvGraphicFramePr>
        <p:xfrm>
          <a:off x="428596" y="285728"/>
          <a:ext cx="8143932" cy="2103120"/>
        </p:xfrm>
        <a:graphic>
          <a:graphicData uri="http://schemas.openxmlformats.org/drawingml/2006/table">
            <a:tbl>
              <a:tblPr firstRow="1" bandRow="1">
                <a:tableStyleId>{5C22544A-7EE6-4342-B048-85BDC9FD1C3A}</a:tableStyleId>
              </a:tblPr>
              <a:tblGrid>
                <a:gridCol w="4020024"/>
                <a:gridCol w="4123908"/>
              </a:tblGrid>
              <a:tr h="608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latin typeface="Arial" pitchFamily="34" charset="0"/>
                          <a:cs typeface="Arial" pitchFamily="34" charset="0"/>
                        </a:rPr>
                        <a:t>Месец  март</a:t>
                      </a:r>
                    </a:p>
                    <a:p>
                      <a:endParaRPr lang="bg-BG"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smtClean="0">
                          <a:latin typeface="Arial" pitchFamily="34" charset="0"/>
                          <a:cs typeface="Arial" pitchFamily="34" charset="0"/>
                        </a:rPr>
                        <a:t>Постигнати резултати:</a:t>
                      </a:r>
                    </a:p>
                    <a:p>
                      <a:endParaRPr lang="bg-BG" dirty="0"/>
                    </a:p>
                  </a:txBody>
                  <a:tcPr/>
                </a:tc>
              </a:tr>
              <a:tr h="1391488">
                <a:tc>
                  <a:txBody>
                    <a:bodyPr/>
                    <a:lstStyle/>
                    <a:p>
                      <a:r>
                        <a:rPr lang="bg-BG" dirty="0" smtClean="0">
                          <a:latin typeface="Arial" pitchFamily="34" charset="0"/>
                          <a:cs typeface="Arial" pitchFamily="34" charset="0"/>
                        </a:rPr>
                        <a:t>Тема: </a:t>
                      </a:r>
                      <a:r>
                        <a:rPr kumimoji="0" lang="bg-BG" sz="1800" b="1" kern="1200" dirty="0" smtClean="0">
                          <a:solidFill>
                            <a:schemeClr val="dk1"/>
                          </a:solidFill>
                          <a:latin typeface="Arial" pitchFamily="34" charset="0"/>
                          <a:ea typeface="+mn-ea"/>
                          <a:cs typeface="Arial" pitchFamily="34" charset="0"/>
                        </a:rPr>
                        <a:t>„Пролетна магия” </a:t>
                      </a:r>
                      <a:endParaRPr lang="bg-BG"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smtClean="0">
                          <a:latin typeface="Arial" pitchFamily="34" charset="0"/>
                          <a:cs typeface="Arial" pitchFamily="34" charset="0"/>
                        </a:rPr>
                        <a:t>В децата са изградени умения за оформяне на триизмерно гнездо чрез преплитане на конци,</a:t>
                      </a:r>
                      <a:r>
                        <a:rPr lang="bg-BG" sz="1200" baseline="0" dirty="0" smtClean="0">
                          <a:latin typeface="Arial" pitchFamily="34" charset="0"/>
                          <a:cs typeface="Arial" pitchFamily="34" charset="0"/>
                        </a:rPr>
                        <a:t> както и на</a:t>
                      </a:r>
                      <a:r>
                        <a:rPr kumimoji="0" lang="bg-BG" sz="1200" kern="1200" dirty="0" smtClean="0">
                          <a:solidFill>
                            <a:schemeClr val="dk1"/>
                          </a:solidFill>
                          <a:latin typeface="Arial" pitchFamily="34" charset="0"/>
                          <a:ea typeface="+mn-ea"/>
                          <a:cs typeface="Arial" pitchFamily="34" charset="0"/>
                        </a:rPr>
                        <a:t> триизмерна фигура(пиленце)</a:t>
                      </a:r>
                      <a:r>
                        <a:rPr kumimoji="0" lang="bg-BG" sz="1200" kern="1200" baseline="0" dirty="0" smtClean="0">
                          <a:solidFill>
                            <a:schemeClr val="dk1"/>
                          </a:solidFill>
                          <a:latin typeface="Arial" pitchFamily="34" charset="0"/>
                          <a:ea typeface="+mn-ea"/>
                          <a:cs typeface="Arial" pitchFamily="34" charset="0"/>
                        </a:rPr>
                        <a:t> </a:t>
                      </a:r>
                      <a:r>
                        <a:rPr kumimoji="0" lang="bg-BG" sz="1200" kern="1200" dirty="0" smtClean="0">
                          <a:solidFill>
                            <a:schemeClr val="dk1"/>
                          </a:solidFill>
                          <a:latin typeface="Arial" pitchFamily="34" charset="0"/>
                          <a:ea typeface="+mn-ea"/>
                          <a:cs typeface="Arial" pitchFamily="34" charset="0"/>
                        </a:rPr>
                        <a:t>от прежда.  Декорират</a:t>
                      </a:r>
                      <a:r>
                        <a:rPr kumimoji="0" lang="bg-BG" sz="1200" kern="1200" baseline="0" dirty="0" smtClean="0">
                          <a:solidFill>
                            <a:schemeClr val="dk1"/>
                          </a:solidFill>
                          <a:latin typeface="Arial" pitchFamily="34" charset="0"/>
                          <a:ea typeface="+mn-ea"/>
                          <a:cs typeface="Arial" pitchFamily="34" charset="0"/>
                        </a:rPr>
                        <a:t> свободно изобразителното пространство. И</a:t>
                      </a:r>
                      <a:r>
                        <a:rPr kumimoji="0" lang="bg-BG" sz="1200" kern="1200" dirty="0" smtClean="0">
                          <a:solidFill>
                            <a:schemeClr val="dk1"/>
                          </a:solidFill>
                          <a:latin typeface="Arial" pitchFamily="34" charset="0"/>
                          <a:ea typeface="+mn-ea"/>
                          <a:cs typeface="Arial" pitchFamily="34" charset="0"/>
                        </a:rPr>
                        <a:t>зграден е</a:t>
                      </a:r>
                      <a:r>
                        <a:rPr kumimoji="0" lang="bg-BG" sz="1200" kern="1200" baseline="0" dirty="0" smtClean="0">
                          <a:solidFill>
                            <a:schemeClr val="dk1"/>
                          </a:solidFill>
                          <a:latin typeface="Arial" pitchFamily="34" charset="0"/>
                          <a:ea typeface="+mn-ea"/>
                          <a:cs typeface="Arial" pitchFamily="34" charset="0"/>
                        </a:rPr>
                        <a:t> </a:t>
                      </a:r>
                      <a:r>
                        <a:rPr kumimoji="0" lang="bg-BG" sz="1200" kern="1200" dirty="0" smtClean="0">
                          <a:solidFill>
                            <a:schemeClr val="dk1"/>
                          </a:solidFill>
                          <a:latin typeface="Arial" pitchFamily="34" charset="0"/>
                          <a:ea typeface="+mn-ea"/>
                          <a:cs typeface="Arial" pitchFamily="34" charset="0"/>
                        </a:rPr>
                        <a:t>усет за подбор и съчетаване на цветове. Показват концентрация, прецизност и сръчност.</a:t>
                      </a:r>
                    </a:p>
                    <a:p>
                      <a:endParaRPr lang="bg-BG"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1571604" y="2571720"/>
            <a:ext cx="5715040" cy="407199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85728"/>
            <a:ext cx="8229600" cy="1571636"/>
          </a:xfrm>
        </p:spPr>
        <p:txBody>
          <a:bodyPr>
            <a:normAutofit/>
          </a:bodyPr>
          <a:lstStyle/>
          <a:p>
            <a:pPr algn="l"/>
            <a:r>
              <a:rPr lang="en-US" sz="1600" b="1" dirty="0" smtClean="0">
                <a:latin typeface="Arial" pitchFamily="34" charset="0"/>
                <a:cs typeface="Arial" pitchFamily="34" charset="0"/>
              </a:rPr>
              <a:t>	</a:t>
            </a:r>
            <a:r>
              <a:rPr lang="en-US" sz="3100" b="1" dirty="0" smtClean="0">
                <a:latin typeface="Arial" pitchFamily="34" charset="0"/>
                <a:cs typeface="Arial" pitchFamily="34" charset="0"/>
              </a:rPr>
              <a:t> </a:t>
            </a:r>
            <a:r>
              <a:rPr lang="bg-BG" sz="3100" dirty="0" smtClean="0">
                <a:latin typeface="Arial" pitchFamily="34" charset="0"/>
                <a:cs typeface="Arial" pitchFamily="34" charset="0"/>
              </a:rPr>
              <a:t/>
            </a:r>
            <a:br>
              <a:rPr lang="bg-BG" sz="3100" dirty="0" smtClean="0">
                <a:latin typeface="Arial" pitchFamily="34" charset="0"/>
                <a:cs typeface="Arial" pitchFamily="34" charset="0"/>
              </a:rPr>
            </a:br>
            <a:r>
              <a:rPr lang="bg-BG" sz="1600" dirty="0" smtClean="0">
                <a:latin typeface="Arial" pitchFamily="34" charset="0"/>
                <a:cs typeface="Arial" pitchFamily="34" charset="0"/>
              </a:rPr>
              <a:t> </a:t>
            </a:r>
            <a:r>
              <a:rPr lang="bg-BG" sz="1800" dirty="0" smtClean="0"/>
              <a:t/>
            </a:r>
            <a:br>
              <a:rPr lang="bg-BG" sz="1800" dirty="0" smtClean="0"/>
            </a:br>
            <a:r>
              <a:rPr lang="bg-BG" sz="1800" dirty="0" smtClean="0"/>
              <a:t> </a:t>
            </a:r>
            <a:r>
              <a:rPr lang="bg-BG" dirty="0" smtClean="0"/>
              <a:t/>
            </a:r>
            <a:br>
              <a:rPr lang="bg-BG" dirty="0" smtClean="0"/>
            </a:br>
            <a:endParaRPr lang="bg-BG" dirty="0"/>
          </a:p>
        </p:txBody>
      </p:sp>
      <p:graphicFrame>
        <p:nvGraphicFramePr>
          <p:cNvPr id="4" name="Контейнер за съдържание 3"/>
          <p:cNvGraphicFramePr>
            <a:graphicFrameLocks noGrp="1"/>
          </p:cNvGraphicFramePr>
          <p:nvPr>
            <p:ph sz="quarter" idx="1"/>
          </p:nvPr>
        </p:nvGraphicFramePr>
        <p:xfrm>
          <a:off x="214282" y="857233"/>
          <a:ext cx="8286750" cy="2500330"/>
        </p:xfrm>
        <a:graphic>
          <a:graphicData uri="http://schemas.openxmlformats.org/drawingml/2006/table">
            <a:tbl>
              <a:tblPr firstRow="1" bandRow="1">
                <a:tableStyleId>{5C22544A-7EE6-4342-B048-85BDC9FD1C3A}</a:tableStyleId>
              </a:tblPr>
              <a:tblGrid>
                <a:gridCol w="4143375"/>
                <a:gridCol w="4143375"/>
              </a:tblGrid>
              <a:tr h="505607">
                <a:tc>
                  <a:txBody>
                    <a:bodyPr/>
                    <a:lstStyle/>
                    <a:p>
                      <a:r>
                        <a:rPr lang="en-US" sz="1800" dirty="0" smtClean="0">
                          <a:latin typeface="Arial" pitchFamily="34" charset="0"/>
                          <a:cs typeface="Arial" pitchFamily="34" charset="0"/>
                        </a:rPr>
                        <a:t> </a:t>
                      </a:r>
                      <a:r>
                        <a:rPr lang="bg-BG" sz="2000" b="1" dirty="0" smtClean="0">
                          <a:latin typeface="Arial" pitchFamily="34" charset="0"/>
                          <a:cs typeface="Arial" pitchFamily="34" charset="0"/>
                        </a:rPr>
                        <a:t>Месец септември</a:t>
                      </a:r>
                      <a:endParaRPr lang="bg-BG" sz="2000" dirty="0"/>
                    </a:p>
                  </a:txBody>
                  <a:tcPr/>
                </a:tc>
                <a:tc>
                  <a:txBody>
                    <a:bodyPr/>
                    <a:lstStyle/>
                    <a:p>
                      <a:r>
                        <a:rPr lang="bg-BG" sz="2000" dirty="0" smtClean="0"/>
                        <a:t>Постигнати</a:t>
                      </a:r>
                      <a:r>
                        <a:rPr lang="bg-BG" sz="2000" baseline="0" dirty="0" smtClean="0"/>
                        <a:t> резултати:</a:t>
                      </a:r>
                      <a:endParaRPr lang="bg-BG" sz="2000" dirty="0"/>
                    </a:p>
                  </a:txBody>
                  <a:tcPr/>
                </a:tc>
              </a:tr>
              <a:tr h="1994723">
                <a:tc>
                  <a:txBody>
                    <a:bodyPr/>
                    <a:lstStyle/>
                    <a:p>
                      <a:r>
                        <a:rPr lang="bg-BG" sz="1800" dirty="0" smtClean="0">
                          <a:latin typeface="Arial" pitchFamily="34" charset="0"/>
                          <a:cs typeface="Arial" pitchFamily="34" charset="0"/>
                        </a:rPr>
                        <a:t>Тема: </a:t>
                      </a:r>
                      <a:r>
                        <a:rPr lang="bg-BG" sz="1800" b="1" dirty="0" smtClean="0">
                          <a:latin typeface="Arial" pitchFamily="34" charset="0"/>
                          <a:cs typeface="Arial" pitchFamily="34" charset="0"/>
                        </a:rPr>
                        <a:t>„</a:t>
                      </a:r>
                      <a:r>
                        <a:rPr lang="bg-BG" sz="1800" b="1" dirty="0" err="1" smtClean="0">
                          <a:latin typeface="Arial" pitchFamily="34" charset="0"/>
                          <a:cs typeface="Arial" pitchFamily="34" charset="0"/>
                        </a:rPr>
                        <a:t>Ниткография</a:t>
                      </a:r>
                      <a:r>
                        <a:rPr lang="bg-BG" sz="1800" b="1" dirty="0" smtClean="0">
                          <a:latin typeface="Arial" pitchFamily="34" charset="0"/>
                          <a:cs typeface="Arial" pitchFamily="34" charset="0"/>
                        </a:rPr>
                        <a:t>” </a:t>
                      </a:r>
                      <a:endParaRPr lang="bg-BG" dirty="0"/>
                    </a:p>
                  </a:txBody>
                  <a:tcPr/>
                </a:tc>
                <a:tc>
                  <a:txBody>
                    <a:bodyPr/>
                    <a:lstStyle/>
                    <a:p>
                      <a:r>
                        <a:rPr lang="bg-BG" sz="1800" dirty="0" smtClean="0">
                          <a:latin typeface="Arial" pitchFamily="34" charset="0"/>
                          <a:cs typeface="Arial" pitchFamily="34" charset="0"/>
                        </a:rPr>
                        <a:t>В децата са изградени конкретни представи за </a:t>
                      </a:r>
                      <a:r>
                        <a:rPr lang="bg-BG" sz="1800" dirty="0" err="1" smtClean="0">
                          <a:latin typeface="Arial" pitchFamily="34" charset="0"/>
                          <a:cs typeface="Arial" pitchFamily="34" charset="0"/>
                        </a:rPr>
                        <a:t>ниткографията</a:t>
                      </a:r>
                      <a:r>
                        <a:rPr lang="bg-BG" sz="1800" dirty="0" smtClean="0">
                          <a:latin typeface="Arial" pitchFamily="34" charset="0"/>
                          <a:cs typeface="Arial" pitchFamily="34" charset="0"/>
                        </a:rPr>
                        <a:t> – вид иновативна, нестандартна техника, която ги запознава</a:t>
                      </a:r>
                      <a:r>
                        <a:rPr lang="bg-BG" sz="1800" baseline="0" dirty="0" smtClean="0">
                          <a:latin typeface="Arial" pitchFamily="34" charset="0"/>
                          <a:cs typeface="Arial" pitchFamily="34" charset="0"/>
                        </a:rPr>
                        <a:t> </a:t>
                      </a:r>
                      <a:r>
                        <a:rPr lang="bg-BG" sz="1800" dirty="0" smtClean="0">
                          <a:latin typeface="Arial" pitchFamily="34" charset="0"/>
                          <a:cs typeface="Arial" pitchFamily="34" charset="0"/>
                        </a:rPr>
                        <a:t>с различни визуални възможности на конците.</a:t>
                      </a:r>
                      <a:endParaRPr lang="bg-BG"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2500298" y="3419120"/>
            <a:ext cx="3500462" cy="343888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0" y="0"/>
            <a:ext cx="3144000" cy="2358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a:blip r:embed="rId3" cstate="print"/>
          <a:srcRect/>
          <a:stretch>
            <a:fillRect/>
          </a:stretch>
        </p:blipFill>
        <p:spPr bwMode="auto">
          <a:xfrm>
            <a:off x="5999173" y="0"/>
            <a:ext cx="3144827" cy="235862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4" cstate="print"/>
          <a:srcRect/>
          <a:stretch>
            <a:fillRect/>
          </a:stretch>
        </p:blipFill>
        <p:spPr bwMode="auto">
          <a:xfrm>
            <a:off x="3214678" y="1571612"/>
            <a:ext cx="2857520" cy="364333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3" name="Picture 5"/>
          <p:cNvPicPr>
            <a:picLocks noChangeAspect="1" noChangeArrowheads="1"/>
          </p:cNvPicPr>
          <p:nvPr/>
        </p:nvPicPr>
        <p:blipFill>
          <a:blip r:embed="rId5" cstate="print"/>
          <a:srcRect/>
          <a:stretch>
            <a:fillRect/>
          </a:stretch>
        </p:blipFill>
        <p:spPr bwMode="auto">
          <a:xfrm>
            <a:off x="0" y="2498400"/>
            <a:ext cx="3269700" cy="43596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4" name="Picture 6"/>
          <p:cNvPicPr>
            <a:picLocks noChangeAspect="1" noChangeArrowheads="1"/>
          </p:cNvPicPr>
          <p:nvPr/>
        </p:nvPicPr>
        <p:blipFill>
          <a:blip r:embed="rId6" cstate="print"/>
          <a:srcRect/>
          <a:stretch>
            <a:fillRect/>
          </a:stretch>
        </p:blipFill>
        <p:spPr bwMode="auto">
          <a:xfrm>
            <a:off x="5875711" y="2500282"/>
            <a:ext cx="3268289" cy="435771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graphicFrame>
        <p:nvGraphicFramePr>
          <p:cNvPr id="4" name="Контейнер за съдържание 3"/>
          <p:cNvGraphicFramePr>
            <a:graphicFrameLocks noGrp="1"/>
          </p:cNvGraphicFramePr>
          <p:nvPr>
            <p:ph sz="quarter" idx="1"/>
          </p:nvPr>
        </p:nvGraphicFramePr>
        <p:xfrm>
          <a:off x="285720" y="285727"/>
          <a:ext cx="8286808" cy="2286000"/>
        </p:xfrm>
        <a:graphic>
          <a:graphicData uri="http://schemas.openxmlformats.org/drawingml/2006/table">
            <a:tbl>
              <a:tblPr firstRow="1" bandRow="1">
                <a:tableStyleId>{5C22544A-7EE6-4342-B048-85BDC9FD1C3A}</a:tableStyleId>
              </a:tblPr>
              <a:tblGrid>
                <a:gridCol w="4143404"/>
                <a:gridCol w="4143404"/>
              </a:tblGrid>
              <a:tr h="49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800" dirty="0" smtClean="0">
                          <a:latin typeface="Arial" pitchFamily="34" charset="0"/>
                          <a:cs typeface="Arial" pitchFamily="34" charset="0"/>
                        </a:rPr>
                        <a:t>Месец  април</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800" dirty="0" smtClean="0">
                          <a:latin typeface="Arial" pitchFamily="34" charset="0"/>
                          <a:cs typeface="Arial" pitchFamily="34" charset="0"/>
                        </a:rPr>
                        <a:t>Постигнати резултати:</a:t>
                      </a:r>
                    </a:p>
                    <a:p>
                      <a:endParaRPr lang="bg-BG" sz="1200" dirty="0">
                        <a:latin typeface="Arial" pitchFamily="34" charset="0"/>
                        <a:cs typeface="Arial" pitchFamily="34" charset="0"/>
                      </a:endParaRPr>
                    </a:p>
                  </a:txBody>
                  <a:tcPr/>
                </a:tc>
              </a:tr>
              <a:tr h="1646324">
                <a:tc>
                  <a:txBody>
                    <a:bodyPr/>
                    <a:lstStyle/>
                    <a:p>
                      <a:r>
                        <a:rPr kumimoji="0" lang="bg-BG" sz="1800" b="1" kern="1200" dirty="0" smtClean="0">
                          <a:solidFill>
                            <a:schemeClr val="dk1"/>
                          </a:solidFill>
                          <a:latin typeface="Arial" pitchFamily="34" charset="0"/>
                          <a:ea typeface="+mn-ea"/>
                          <a:cs typeface="Arial" pitchFamily="34" charset="0"/>
                        </a:rPr>
                        <a:t>Тема: „Великденски яйца“ </a:t>
                      </a:r>
                      <a:endParaRPr lang="bg-BG"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smtClean="0">
                          <a:latin typeface="Arial" pitchFamily="34" charset="0"/>
                          <a:cs typeface="Arial" pitchFamily="34" charset="0"/>
                        </a:rPr>
                        <a:t>В децата са изградени умения за </a:t>
                      </a:r>
                      <a:r>
                        <a:rPr kumimoji="0" lang="bg-BG" sz="1200" kern="1200" dirty="0" smtClean="0">
                          <a:solidFill>
                            <a:schemeClr val="dk1"/>
                          </a:solidFill>
                          <a:latin typeface="Arial" pitchFamily="34" charset="0"/>
                          <a:ea typeface="+mn-ea"/>
                          <a:cs typeface="Arial" pitchFamily="34" charset="0"/>
                        </a:rPr>
                        <a:t>изработване</a:t>
                      </a:r>
                      <a:r>
                        <a:rPr kumimoji="0" lang="bg-BG" sz="1200" kern="1200" baseline="0" dirty="0" smtClean="0">
                          <a:solidFill>
                            <a:schemeClr val="dk1"/>
                          </a:solidFill>
                          <a:latin typeface="Arial" pitchFamily="34" charset="0"/>
                          <a:ea typeface="+mn-ea"/>
                          <a:cs typeface="Arial" pitchFamily="34" charset="0"/>
                        </a:rPr>
                        <a:t> на </a:t>
                      </a:r>
                      <a:r>
                        <a:rPr kumimoji="0" lang="bg-BG" sz="1200" kern="1200" dirty="0" smtClean="0">
                          <a:solidFill>
                            <a:schemeClr val="dk1"/>
                          </a:solidFill>
                          <a:latin typeface="Arial" pitchFamily="34" charset="0"/>
                          <a:ea typeface="+mn-ea"/>
                          <a:cs typeface="Arial" pitchFamily="34" charset="0"/>
                        </a:rPr>
                        <a:t>модел на яйце чрез облепване с цветни конци, използвайки </a:t>
                      </a:r>
                      <a:r>
                        <a:rPr kumimoji="0" lang="bg-BG" sz="1200" kern="1200" dirty="0" err="1" smtClean="0">
                          <a:solidFill>
                            <a:schemeClr val="dk1"/>
                          </a:solidFill>
                          <a:latin typeface="Arial" pitchFamily="34" charset="0"/>
                          <a:ea typeface="+mn-ea"/>
                          <a:cs typeface="Arial" pitchFamily="34" charset="0"/>
                        </a:rPr>
                        <a:t>ниткографска</a:t>
                      </a:r>
                      <a:r>
                        <a:rPr kumimoji="0" lang="bg-BG" sz="1200" kern="1200" dirty="0" smtClean="0">
                          <a:solidFill>
                            <a:schemeClr val="dk1"/>
                          </a:solidFill>
                          <a:latin typeface="Arial" pitchFamily="34" charset="0"/>
                          <a:ea typeface="+mn-ea"/>
                          <a:cs typeface="Arial" pitchFamily="34" charset="0"/>
                        </a:rPr>
                        <a:t> техника. Показват</a:t>
                      </a:r>
                      <a:r>
                        <a:rPr kumimoji="0" lang="bg-BG" sz="1200" kern="1200" baseline="0" dirty="0" smtClean="0">
                          <a:solidFill>
                            <a:schemeClr val="dk1"/>
                          </a:solidFill>
                          <a:latin typeface="Arial" pitchFamily="34" charset="0"/>
                          <a:ea typeface="+mn-ea"/>
                          <a:cs typeface="Arial" pitchFamily="34" charset="0"/>
                        </a:rPr>
                        <a:t> </a:t>
                      </a:r>
                      <a:r>
                        <a:rPr kumimoji="0" lang="bg-BG" sz="1200" kern="1200" dirty="0" smtClean="0">
                          <a:solidFill>
                            <a:schemeClr val="dk1"/>
                          </a:solidFill>
                          <a:latin typeface="Arial" pitchFamily="34" charset="0"/>
                          <a:ea typeface="+mn-ea"/>
                          <a:cs typeface="Arial" pitchFamily="34" charset="0"/>
                        </a:rPr>
                        <a:t>увереност в действията си, концентрация, прецизност и сръчност. Декорират свободно чрез използване на помощни изобразителни материали и елементи. Планират</a:t>
                      </a:r>
                      <a:r>
                        <a:rPr kumimoji="0" lang="bg-BG" sz="1200" kern="1200" baseline="0" dirty="0" smtClean="0">
                          <a:solidFill>
                            <a:schemeClr val="dk1"/>
                          </a:solidFill>
                          <a:latin typeface="Arial" pitchFamily="34" charset="0"/>
                          <a:ea typeface="+mn-ea"/>
                          <a:cs typeface="Arial" pitchFamily="34" charset="0"/>
                        </a:rPr>
                        <a:t> </a:t>
                      </a:r>
                      <a:r>
                        <a:rPr kumimoji="0" lang="bg-BG" sz="1200" kern="1200" dirty="0" smtClean="0">
                          <a:solidFill>
                            <a:schemeClr val="dk1"/>
                          </a:solidFill>
                          <a:latin typeface="Arial" pitchFamily="34" charset="0"/>
                          <a:ea typeface="+mn-ea"/>
                          <a:cs typeface="Arial" pitchFamily="34" charset="0"/>
                        </a:rPr>
                        <a:t>последователността на действията си. Умеят да съчетават цветове при пресъздаване спецификата на обектите.</a:t>
                      </a:r>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1214414" y="2587535"/>
            <a:ext cx="6643734" cy="405615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5715008" y="642918"/>
            <a:ext cx="3428992" cy="492919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3" cstate="print"/>
          <a:srcRect/>
          <a:stretch>
            <a:fillRect/>
          </a:stretch>
        </p:blipFill>
        <p:spPr bwMode="auto">
          <a:xfrm>
            <a:off x="2714612" y="0"/>
            <a:ext cx="3286148" cy="310752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0" name="Picture 2"/>
          <p:cNvPicPr>
            <a:picLocks noChangeAspect="1" noChangeArrowheads="1"/>
          </p:cNvPicPr>
          <p:nvPr/>
        </p:nvPicPr>
        <p:blipFill>
          <a:blip r:embed="rId4" cstate="print"/>
          <a:srcRect/>
          <a:stretch>
            <a:fillRect/>
          </a:stretch>
        </p:blipFill>
        <p:spPr bwMode="auto">
          <a:xfrm>
            <a:off x="0" y="0"/>
            <a:ext cx="2411015" cy="321468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4" name="Picture 6"/>
          <p:cNvPicPr>
            <a:picLocks noChangeAspect="1" noChangeArrowheads="1"/>
          </p:cNvPicPr>
          <p:nvPr/>
        </p:nvPicPr>
        <p:blipFill>
          <a:blip r:embed="rId5" cstate="print"/>
          <a:srcRect/>
          <a:stretch>
            <a:fillRect/>
          </a:stretch>
        </p:blipFill>
        <p:spPr bwMode="auto">
          <a:xfrm>
            <a:off x="3214678" y="3000372"/>
            <a:ext cx="2893221" cy="385762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1" name="Picture 3"/>
          <p:cNvPicPr>
            <a:picLocks noGrp="1" noChangeAspect="1" noChangeArrowheads="1"/>
          </p:cNvPicPr>
          <p:nvPr>
            <p:ph sz="quarter" idx="1"/>
          </p:nvPr>
        </p:nvPicPr>
        <p:blipFill>
          <a:blip r:embed="rId6" cstate="print"/>
          <a:srcRect/>
          <a:stretch>
            <a:fillRect/>
          </a:stretch>
        </p:blipFill>
        <p:spPr bwMode="auto">
          <a:xfrm>
            <a:off x="214281" y="3000373"/>
            <a:ext cx="2714645" cy="385762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лавие 1"/>
          <p:cNvSpPr>
            <a:spLocks noGrp="1"/>
          </p:cNvSpPr>
          <p:nvPr>
            <p:ph type="title"/>
          </p:nvPr>
        </p:nvSpPr>
        <p:spPr/>
        <p:txBody>
          <a:bodyPr/>
          <a:lstStyle/>
          <a:p>
            <a:endParaRPr lang="bg-B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graphicFrame>
        <p:nvGraphicFramePr>
          <p:cNvPr id="4" name="Контейнер за съдържание 3"/>
          <p:cNvGraphicFramePr>
            <a:graphicFrameLocks noGrp="1"/>
          </p:cNvGraphicFramePr>
          <p:nvPr>
            <p:ph sz="quarter" idx="1"/>
          </p:nvPr>
        </p:nvGraphicFramePr>
        <p:xfrm>
          <a:off x="214282" y="280020"/>
          <a:ext cx="8501122" cy="1005840"/>
        </p:xfrm>
        <a:graphic>
          <a:graphicData uri="http://schemas.openxmlformats.org/drawingml/2006/table">
            <a:tbl>
              <a:tblPr firstRow="1" bandRow="1">
                <a:tableStyleId>{5C22544A-7EE6-4342-B048-85BDC9FD1C3A}</a:tableStyleId>
              </a:tblPr>
              <a:tblGrid>
                <a:gridCol w="4250561"/>
                <a:gridCol w="4250561"/>
              </a:tblGrid>
              <a:tr h="100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800" dirty="0" smtClean="0">
                          <a:latin typeface="Arial" pitchFamily="34" charset="0"/>
                          <a:cs typeface="Arial" pitchFamily="34" charset="0"/>
                        </a:rPr>
                        <a:t>Месец  април</a:t>
                      </a:r>
                    </a:p>
                    <a:p>
                      <a:pPr marL="0" marR="0" indent="0" algn="l" defTabSz="914400" rtl="0" eaLnBrk="1" fontAlgn="auto" latinLnBrk="0" hangingPunct="1">
                        <a:lnSpc>
                          <a:spcPct val="100000"/>
                        </a:lnSpc>
                        <a:spcBef>
                          <a:spcPts val="0"/>
                        </a:spcBef>
                        <a:spcAft>
                          <a:spcPts val="0"/>
                        </a:spcAft>
                        <a:buClrTx/>
                        <a:buSzTx/>
                        <a:buFontTx/>
                        <a:buNone/>
                        <a:tabLst/>
                        <a:defRPr/>
                      </a:pPr>
                      <a:r>
                        <a:rPr kumimoji="0" lang="bg-BG" sz="1800" kern="1200" dirty="0" smtClean="0">
                          <a:solidFill>
                            <a:schemeClr val="dk1"/>
                          </a:solidFill>
                          <a:latin typeface="Arial" pitchFamily="34" charset="0"/>
                          <a:ea typeface="+mn-ea"/>
                          <a:cs typeface="Arial" pitchFamily="34" charset="0"/>
                        </a:rPr>
                        <a:t>Празнична изложба-базар</a:t>
                      </a:r>
                    </a:p>
                    <a:p>
                      <a:endParaRPr lang="bg-BG" dirty="0"/>
                    </a:p>
                  </a:txBody>
                  <a:tcPr/>
                </a:tc>
                <a:tc>
                  <a:txBody>
                    <a:bodyPr/>
                    <a:lstStyle/>
                    <a:p>
                      <a:r>
                        <a:rPr kumimoji="0" lang="bg-BG" sz="1400" b="0" kern="1200" dirty="0" smtClean="0">
                          <a:solidFill>
                            <a:schemeClr val="dk1"/>
                          </a:solidFill>
                          <a:latin typeface="Arial" pitchFamily="34" charset="0"/>
                          <a:ea typeface="+mn-ea"/>
                          <a:cs typeface="Arial" pitchFamily="34" charset="0"/>
                        </a:rPr>
                        <a:t>Организиране и участие в изложба-базар, включваща</a:t>
                      </a:r>
                      <a:r>
                        <a:rPr kumimoji="0" lang="bg-BG" sz="1400" b="0" kern="1200" baseline="0" dirty="0" smtClean="0">
                          <a:solidFill>
                            <a:schemeClr val="dk1"/>
                          </a:solidFill>
                          <a:latin typeface="Arial" pitchFamily="34" charset="0"/>
                          <a:ea typeface="+mn-ea"/>
                          <a:cs typeface="Arial" pitchFamily="34" charset="0"/>
                        </a:rPr>
                        <a:t> </a:t>
                      </a:r>
                      <a:r>
                        <a:rPr kumimoji="0" lang="bg-BG" sz="1400" b="0" kern="1200" dirty="0" smtClean="0">
                          <a:solidFill>
                            <a:schemeClr val="dk1"/>
                          </a:solidFill>
                          <a:latin typeface="Arial" pitchFamily="34" charset="0"/>
                          <a:ea typeface="+mn-ea"/>
                          <a:cs typeface="Arial" pitchFamily="34" charset="0"/>
                        </a:rPr>
                        <a:t>творенията на децата от групата, участващи в проект „</a:t>
                      </a:r>
                      <a:r>
                        <a:rPr kumimoji="0" lang="bg-BG" sz="1400" b="0" kern="1200" dirty="0" err="1" smtClean="0">
                          <a:solidFill>
                            <a:schemeClr val="dk1"/>
                          </a:solidFill>
                          <a:latin typeface="Arial" pitchFamily="34" charset="0"/>
                          <a:ea typeface="+mn-ea"/>
                          <a:cs typeface="Arial" pitchFamily="34" charset="0"/>
                        </a:rPr>
                        <a:t>Ниткография</a:t>
                      </a:r>
                      <a:r>
                        <a:rPr kumimoji="0" lang="bg-BG" sz="1400" b="0" kern="1200" dirty="0" smtClean="0">
                          <a:solidFill>
                            <a:schemeClr val="dk1"/>
                          </a:solidFill>
                          <a:latin typeface="Arial" pitchFamily="34" charset="0"/>
                          <a:ea typeface="+mn-ea"/>
                          <a:cs typeface="Arial" pitchFamily="34" charset="0"/>
                        </a:rPr>
                        <a:t>;</a:t>
                      </a:r>
                      <a:endParaRPr lang="bg-BG" sz="1400" b="0" dirty="0" smtClean="0">
                        <a:latin typeface="Arial" pitchFamily="34" charset="0"/>
                        <a:cs typeface="Arial" pitchFamily="34" charset="0"/>
                      </a:endParaRPr>
                    </a:p>
                    <a:p>
                      <a:endParaRPr lang="bg-BG"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4714876" y="1357298"/>
            <a:ext cx="3500462" cy="294101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cstate="print"/>
          <a:srcRect/>
          <a:stretch>
            <a:fillRect/>
          </a:stretch>
        </p:blipFill>
        <p:spPr bwMode="auto">
          <a:xfrm>
            <a:off x="500034" y="1357298"/>
            <a:ext cx="3571868" cy="2951331"/>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 name="Picture 2"/>
          <p:cNvPicPr>
            <a:picLocks noChangeAspect="1" noChangeArrowheads="1"/>
          </p:cNvPicPr>
          <p:nvPr/>
        </p:nvPicPr>
        <p:blipFill>
          <a:blip r:embed="rId4" cstate="print"/>
          <a:srcRect/>
          <a:stretch>
            <a:fillRect/>
          </a:stretch>
        </p:blipFill>
        <p:spPr bwMode="auto">
          <a:xfrm>
            <a:off x="214282" y="3786190"/>
            <a:ext cx="1729696" cy="307181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2"/>
          <p:cNvPicPr>
            <a:picLocks noChangeAspect="1" noChangeArrowheads="1"/>
          </p:cNvPicPr>
          <p:nvPr/>
        </p:nvPicPr>
        <p:blipFill>
          <a:blip r:embed="rId5" cstate="print"/>
          <a:srcRect/>
          <a:stretch>
            <a:fillRect/>
          </a:stretch>
        </p:blipFill>
        <p:spPr bwMode="auto">
          <a:xfrm>
            <a:off x="3428992" y="3857628"/>
            <a:ext cx="1845650" cy="300037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 name="Picture 3"/>
          <p:cNvPicPr>
            <a:picLocks noChangeAspect="1" noChangeArrowheads="1"/>
          </p:cNvPicPr>
          <p:nvPr/>
        </p:nvPicPr>
        <p:blipFill>
          <a:blip r:embed="rId6" cstate="print"/>
          <a:srcRect/>
          <a:stretch>
            <a:fillRect/>
          </a:stretch>
        </p:blipFill>
        <p:spPr bwMode="auto">
          <a:xfrm>
            <a:off x="7143768" y="3857627"/>
            <a:ext cx="1794483" cy="3000373"/>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71472" y="285728"/>
            <a:ext cx="7467600" cy="1143000"/>
          </a:xfrm>
        </p:spPr>
        <p:txBody>
          <a:bodyPr>
            <a:noAutofit/>
          </a:bodyPr>
          <a:lstStyle/>
          <a:p>
            <a:r>
              <a:rPr lang="bg-BG" sz="1800" b="1" dirty="0" smtClean="0">
                <a:solidFill>
                  <a:schemeClr val="tx1"/>
                </a:solidFill>
                <a:latin typeface="Arial" pitchFamily="34" charset="0"/>
                <a:cs typeface="Arial" pitchFamily="34" charset="0"/>
              </a:rPr>
              <a:t>Насърчаване на двигателната активност на децата</a:t>
            </a:r>
            <a:br>
              <a:rPr lang="bg-BG" sz="1800" b="1" dirty="0" smtClean="0">
                <a:solidFill>
                  <a:schemeClr val="tx1"/>
                </a:solidFill>
                <a:latin typeface="Arial" pitchFamily="34" charset="0"/>
                <a:cs typeface="Arial" pitchFamily="34" charset="0"/>
              </a:rPr>
            </a:br>
            <a:endParaRPr lang="bg-BG" sz="1800" b="1" dirty="0">
              <a:solidFill>
                <a:schemeClr val="tx1"/>
              </a:solidFill>
              <a:latin typeface="Arial" pitchFamily="34" charset="0"/>
              <a:cs typeface="Arial" pitchFamily="34" charset="0"/>
            </a:endParaRPr>
          </a:p>
        </p:txBody>
      </p:sp>
      <p:sp>
        <p:nvSpPr>
          <p:cNvPr id="3" name="Контейнер за съдържание 2"/>
          <p:cNvSpPr>
            <a:spLocks noGrp="1"/>
          </p:cNvSpPr>
          <p:nvPr>
            <p:ph sz="quarter" idx="1"/>
          </p:nvPr>
        </p:nvSpPr>
        <p:spPr>
          <a:xfrm>
            <a:off x="428596" y="1214422"/>
            <a:ext cx="8229600" cy="5429288"/>
          </a:xfrm>
        </p:spPr>
        <p:txBody>
          <a:bodyPr/>
          <a:lstStyle/>
          <a:p>
            <a:r>
              <a:rPr lang="bg-BG" sz="1200" dirty="0" smtClean="0">
                <a:latin typeface="Arial" pitchFamily="34" charset="0"/>
                <a:cs typeface="Arial" pitchFamily="34" charset="0"/>
              </a:rPr>
              <a:t>Непосредствено след приключване на педагогическата ситуация или при необходимост по време  на нейното протичане, децата се включват в разнообразни подвижни игри и упражнения в съпровод с ритмична музика.</a:t>
            </a:r>
          </a:p>
          <a:p>
            <a:r>
              <a:rPr lang="bg-BG" sz="1200" dirty="0" smtClean="0">
                <a:latin typeface="Arial" pitchFamily="34" charset="0"/>
                <a:cs typeface="Arial" pitchFamily="34" charset="0"/>
              </a:rPr>
              <a:t>Редуване на творческите дейности с комплекс от дихателни и изправителни процедури. </a:t>
            </a:r>
          </a:p>
          <a:p>
            <a:r>
              <a:rPr lang="bg-BG" sz="1200" dirty="0" smtClean="0">
                <a:latin typeface="Arial" pitchFamily="34" charset="0"/>
                <a:cs typeface="Arial" pitchFamily="34" charset="0"/>
              </a:rPr>
              <a:t>Провеждане с децата на </a:t>
            </a:r>
            <a:r>
              <a:rPr lang="bg-BG" sz="1200" dirty="0" err="1" smtClean="0">
                <a:latin typeface="Arial" pitchFamily="34" charset="0"/>
                <a:cs typeface="Arial" pitchFamily="34" charset="0"/>
              </a:rPr>
              <a:t>закалителни</a:t>
            </a:r>
            <a:r>
              <a:rPr lang="bg-BG" sz="1200" dirty="0" smtClean="0">
                <a:latin typeface="Arial" pitchFamily="34" charset="0"/>
                <a:cs typeface="Arial" pitchFamily="34" charset="0"/>
              </a:rPr>
              <a:t> процедури на открито. </a:t>
            </a:r>
          </a:p>
          <a:p>
            <a:pPr>
              <a:buNone/>
            </a:pPr>
            <a:endParaRPr lang="bg-BG" sz="14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820253" y="3357562"/>
            <a:ext cx="4323747" cy="324281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1" name="Picture 3"/>
          <p:cNvPicPr>
            <a:picLocks noChangeAspect="1" noChangeArrowheads="1"/>
          </p:cNvPicPr>
          <p:nvPr/>
        </p:nvPicPr>
        <p:blipFill>
          <a:blip r:embed="rId3" cstate="print"/>
          <a:srcRect/>
          <a:stretch>
            <a:fillRect/>
          </a:stretch>
        </p:blipFill>
        <p:spPr bwMode="auto">
          <a:xfrm>
            <a:off x="0" y="3357562"/>
            <a:ext cx="4320000" cy="32400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14282" y="0"/>
            <a:ext cx="8929718" cy="3071810"/>
          </a:xfrm>
        </p:spPr>
        <p:txBody>
          <a:bodyPr>
            <a:noAutofit/>
          </a:bodyPr>
          <a:lstStyle/>
          <a:p>
            <a:pPr algn="l"/>
            <a:r>
              <a:rPr lang="bg-BG" sz="1400" b="1" dirty="0" smtClean="0">
                <a:latin typeface="Arial" pitchFamily="34" charset="0"/>
                <a:cs typeface="Arial" pitchFamily="34" charset="0"/>
              </a:rPr>
              <a:t>                                    		</a:t>
            </a: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t>
            </a:r>
            <a:r>
              <a:rPr lang="bg-BG" sz="1200" dirty="0">
                <a:latin typeface="Arial" pitchFamily="34" charset="0"/>
                <a:cs typeface="Arial" pitchFamily="34" charset="0"/>
              </a:rPr>
              <a:t/>
            </a:r>
            <a:br>
              <a:rPr lang="bg-BG" sz="1200" dirty="0">
                <a:latin typeface="Arial" pitchFamily="34" charset="0"/>
                <a:cs typeface="Arial" pitchFamily="34" charset="0"/>
              </a:rPr>
            </a:br>
            <a:r>
              <a:rPr lang="en-US" sz="1200" dirty="0">
                <a:latin typeface="Arial" pitchFamily="34" charset="0"/>
                <a:cs typeface="Arial" pitchFamily="34" charset="0"/>
              </a:rPr>
              <a:t> </a:t>
            </a:r>
            <a:r>
              <a:rPr lang="bg-BG" sz="1200" dirty="0">
                <a:latin typeface="Arial" pitchFamily="34" charset="0"/>
                <a:cs typeface="Arial" pitchFamily="34" charset="0"/>
              </a:rPr>
              <a:t/>
            </a:r>
            <a:br>
              <a:rPr lang="bg-BG" sz="1200" dirty="0">
                <a:latin typeface="Arial" pitchFamily="34" charset="0"/>
                <a:cs typeface="Arial" pitchFamily="34" charset="0"/>
              </a:rPr>
            </a:br>
            <a:endParaRPr lang="bg-BG" sz="1200" dirty="0">
              <a:latin typeface="Arial" pitchFamily="34" charset="0"/>
              <a:cs typeface="Arial" pitchFamily="34" charset="0"/>
            </a:endParaRPr>
          </a:p>
        </p:txBody>
      </p:sp>
      <p:sp>
        <p:nvSpPr>
          <p:cNvPr id="3" name="Подзаглавие 2"/>
          <p:cNvSpPr>
            <a:spLocks noGrp="1"/>
          </p:cNvSpPr>
          <p:nvPr>
            <p:ph type="subTitle" idx="1"/>
          </p:nvPr>
        </p:nvSpPr>
        <p:spPr/>
        <p:txBody>
          <a:bodyPr/>
          <a:lstStyle/>
          <a:p>
            <a:endParaRPr lang="bg-BG" dirty="0"/>
          </a:p>
        </p:txBody>
      </p:sp>
      <p:pic>
        <p:nvPicPr>
          <p:cNvPr id="4" name="Картина 3" descr="C:\Users\pcc\Downloads\0a6a6b8a-b40d-4f56-91fc-90517f428f7e.jpg"/>
          <p:cNvPicPr/>
          <p:nvPr/>
        </p:nvPicPr>
        <p:blipFill>
          <a:blip r:embed="rId2" cstate="print"/>
          <a:srcRect/>
          <a:stretch>
            <a:fillRect/>
          </a:stretch>
        </p:blipFill>
        <p:spPr bwMode="auto">
          <a:xfrm>
            <a:off x="4643438" y="4214818"/>
            <a:ext cx="4286248" cy="2643182"/>
          </a:xfrm>
          <a:prstGeom prst="rect">
            <a:avLst/>
          </a:prstGeom>
          <a:ln>
            <a:headEnd/>
            <a:tailEnd/>
          </a:ln>
        </p:spPr>
        <p:style>
          <a:lnRef idx="2">
            <a:schemeClr val="dk1"/>
          </a:lnRef>
          <a:fillRef idx="1">
            <a:schemeClr val="lt1"/>
          </a:fillRef>
          <a:effectRef idx="0">
            <a:schemeClr val="dk1"/>
          </a:effectRef>
          <a:fontRef idx="minor">
            <a:schemeClr val="dk1"/>
          </a:fontRef>
        </p:style>
      </p:pic>
      <p:graphicFrame>
        <p:nvGraphicFramePr>
          <p:cNvPr id="8" name="Таблица 7"/>
          <p:cNvGraphicFramePr>
            <a:graphicFrameLocks noGrp="1"/>
          </p:cNvGraphicFramePr>
          <p:nvPr/>
        </p:nvGraphicFramePr>
        <p:xfrm>
          <a:off x="214282" y="116478"/>
          <a:ext cx="8715372" cy="4035472"/>
        </p:xfrm>
        <a:graphic>
          <a:graphicData uri="http://schemas.openxmlformats.org/drawingml/2006/table">
            <a:tbl>
              <a:tblPr firstRow="1" bandRow="1">
                <a:tableStyleId>{5C22544A-7EE6-4342-B048-85BDC9FD1C3A}</a:tableStyleId>
              </a:tblPr>
              <a:tblGrid>
                <a:gridCol w="4357686"/>
                <a:gridCol w="4357686"/>
              </a:tblGrid>
              <a:tr h="682672">
                <a:tc>
                  <a:txBody>
                    <a:bodyPr/>
                    <a:lstStyle/>
                    <a:p>
                      <a:r>
                        <a:rPr lang="bg-BG" sz="1800" b="1" kern="1200" dirty="0" smtClean="0">
                          <a:solidFill>
                            <a:schemeClr val="lt1"/>
                          </a:solidFill>
                          <a:latin typeface="Arial" pitchFamily="34" charset="0"/>
                          <a:ea typeface="+mn-ea"/>
                          <a:cs typeface="Arial" pitchFamily="34" charset="0"/>
                        </a:rPr>
                        <a:t>Месец октомври</a:t>
                      </a:r>
                      <a:endParaRPr lang="bg-BG"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800" dirty="0" smtClean="0">
                          <a:latin typeface="Arial" pitchFamily="34" charset="0"/>
                          <a:cs typeface="Arial" pitchFamily="34" charset="0"/>
                        </a:rPr>
                        <a:t>Постигнати</a:t>
                      </a:r>
                      <a:r>
                        <a:rPr lang="bg-BG" sz="1800" baseline="0" dirty="0" smtClean="0">
                          <a:latin typeface="Arial" pitchFamily="34" charset="0"/>
                          <a:cs typeface="Arial" pitchFamily="34" charset="0"/>
                        </a:rPr>
                        <a:t> резултати:</a:t>
                      </a:r>
                      <a:endParaRPr lang="bg-BG" sz="1800" dirty="0" smtClean="0">
                        <a:latin typeface="Arial" pitchFamily="34" charset="0"/>
                        <a:cs typeface="Arial" pitchFamily="34" charset="0"/>
                      </a:endParaRPr>
                    </a:p>
                    <a:p>
                      <a:endParaRPr lang="bg-BG" dirty="0"/>
                    </a:p>
                  </a:txBody>
                  <a:tcPr/>
                </a:tc>
              </a:tr>
              <a:tr h="2532038">
                <a:tc>
                  <a:txBody>
                    <a:bodyPr/>
                    <a:lstStyle/>
                    <a:p>
                      <a:r>
                        <a:rPr lang="bg-BG" sz="1800" kern="1200" dirty="0" smtClean="0">
                          <a:solidFill>
                            <a:schemeClr val="dk1"/>
                          </a:solidFill>
                          <a:latin typeface="Arial" pitchFamily="34" charset="0"/>
                          <a:ea typeface="+mn-ea"/>
                          <a:cs typeface="Arial" pitchFamily="34" charset="0"/>
                        </a:rPr>
                        <a:t>Тема: </a:t>
                      </a:r>
                      <a:r>
                        <a:rPr lang="bg-BG" sz="1800" b="1" kern="1200" dirty="0" smtClean="0">
                          <a:solidFill>
                            <a:schemeClr val="dk1"/>
                          </a:solidFill>
                          <a:latin typeface="Arial" pitchFamily="34" charset="0"/>
                          <a:ea typeface="+mn-ea"/>
                          <a:cs typeface="Arial" pitchFamily="34" charset="0"/>
                        </a:rPr>
                        <a:t>„Пъстроцветен букет” </a:t>
                      </a:r>
                      <a:endParaRPr lang="bg-BG" sz="1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b="0" kern="1200" dirty="0" smtClean="0">
                          <a:solidFill>
                            <a:schemeClr val="dk1"/>
                          </a:solidFill>
                          <a:latin typeface="Arial" pitchFamily="34" charset="0"/>
                          <a:ea typeface="+mn-ea"/>
                          <a:cs typeface="Arial" pitchFamily="34" charset="0"/>
                        </a:rPr>
                        <a:t>В</a:t>
                      </a:r>
                      <a:r>
                        <a:rPr lang="bg-BG" sz="1200" b="0" kern="1200" baseline="0" dirty="0" smtClean="0">
                          <a:solidFill>
                            <a:schemeClr val="dk1"/>
                          </a:solidFill>
                          <a:latin typeface="Arial" pitchFamily="34" charset="0"/>
                          <a:ea typeface="+mn-ea"/>
                          <a:cs typeface="Arial" pitchFamily="34" charset="0"/>
                        </a:rPr>
                        <a:t> </a:t>
                      </a:r>
                      <a:r>
                        <a:rPr lang="bg-BG" sz="1200" b="0" kern="1200" dirty="0" smtClean="0">
                          <a:solidFill>
                            <a:schemeClr val="dk1"/>
                          </a:solidFill>
                          <a:latin typeface="Arial" pitchFamily="34" charset="0"/>
                          <a:ea typeface="+mn-ea"/>
                          <a:cs typeface="Arial" pitchFamily="34" charset="0"/>
                        </a:rPr>
                        <a:t>децата се</a:t>
                      </a:r>
                      <a:r>
                        <a:rPr lang="bg-BG" sz="1200" b="0" kern="1200" baseline="0" dirty="0" smtClean="0">
                          <a:solidFill>
                            <a:schemeClr val="dk1"/>
                          </a:solidFill>
                          <a:latin typeface="Arial" pitchFamily="34" charset="0"/>
                          <a:ea typeface="+mn-ea"/>
                          <a:cs typeface="Arial" pitchFamily="34" charset="0"/>
                        </a:rPr>
                        <a:t> </a:t>
                      </a:r>
                      <a:r>
                        <a:rPr lang="bg-BG" sz="1200" b="0" kern="1200" dirty="0" smtClean="0">
                          <a:solidFill>
                            <a:schemeClr val="dk1"/>
                          </a:solidFill>
                          <a:latin typeface="Arial" pitchFamily="34" charset="0"/>
                          <a:ea typeface="+mn-ea"/>
                          <a:cs typeface="Arial" pitchFamily="34" charset="0"/>
                        </a:rPr>
                        <a:t>изградени умения за подготвяне на основа за рисуване на абстрактни цветя чрез оцветяване на конци с темперни бои. Цветята са успешно възпроизведени с</a:t>
                      </a:r>
                      <a:r>
                        <a:rPr lang="bg-BG" sz="1200" b="0" kern="1200" baseline="0" dirty="0" smtClean="0">
                          <a:solidFill>
                            <a:schemeClr val="dk1"/>
                          </a:solidFill>
                          <a:latin typeface="Arial" pitchFamily="34" charset="0"/>
                          <a:ea typeface="+mn-ea"/>
                          <a:cs typeface="Arial" pitchFamily="34" charset="0"/>
                        </a:rPr>
                        <a:t> помощта на </a:t>
                      </a:r>
                      <a:r>
                        <a:rPr lang="bg-BG" sz="1200" b="0" kern="1200" dirty="0" smtClean="0">
                          <a:solidFill>
                            <a:schemeClr val="dk1"/>
                          </a:solidFill>
                          <a:latin typeface="Arial" pitchFamily="34" charset="0"/>
                          <a:ea typeface="+mn-ea"/>
                          <a:cs typeface="Arial" pitchFamily="34" charset="0"/>
                        </a:rPr>
                        <a:t>оцветените конци.</a:t>
                      </a:r>
                      <a:r>
                        <a:rPr lang="bg-BG" sz="1200" b="0" kern="1200" baseline="0" dirty="0" smtClean="0">
                          <a:solidFill>
                            <a:schemeClr val="dk1"/>
                          </a:solidFill>
                          <a:latin typeface="Arial" pitchFamily="34" charset="0"/>
                          <a:ea typeface="+mn-ea"/>
                          <a:cs typeface="Arial" pitchFamily="34" charset="0"/>
                        </a:rPr>
                        <a:t> </a:t>
                      </a:r>
                      <a:r>
                        <a:rPr lang="bg-BG" sz="1200" b="0" kern="1200" dirty="0" smtClean="0">
                          <a:solidFill>
                            <a:schemeClr val="dk1"/>
                          </a:solidFill>
                          <a:latin typeface="Arial" pitchFamily="34" charset="0"/>
                          <a:ea typeface="+mn-ea"/>
                          <a:cs typeface="Arial" pitchFamily="34" charset="0"/>
                        </a:rPr>
                        <a:t>Усвоени</a:t>
                      </a:r>
                      <a:r>
                        <a:rPr lang="bg-BG" sz="1200" b="0" kern="1200" baseline="0" dirty="0" smtClean="0">
                          <a:solidFill>
                            <a:schemeClr val="dk1"/>
                          </a:solidFill>
                          <a:latin typeface="Arial" pitchFamily="34" charset="0"/>
                          <a:ea typeface="+mn-ea"/>
                          <a:cs typeface="Arial" pitchFamily="34" charset="0"/>
                        </a:rPr>
                        <a:t> са </a:t>
                      </a:r>
                      <a:r>
                        <a:rPr lang="bg-BG" sz="1200" b="0" kern="1200" dirty="0" smtClean="0">
                          <a:solidFill>
                            <a:schemeClr val="dk1"/>
                          </a:solidFill>
                          <a:latin typeface="Arial" pitchFamily="34" charset="0"/>
                          <a:ea typeface="+mn-ea"/>
                          <a:cs typeface="Arial" pitchFamily="34" charset="0"/>
                        </a:rPr>
                        <a:t>умения за оформяне и очертаване на листа с цветни нишки от прежда, използвайки техниката </a:t>
                      </a:r>
                      <a:r>
                        <a:rPr lang="bg-BG" sz="1200" b="0" kern="1200" dirty="0" err="1" smtClean="0">
                          <a:solidFill>
                            <a:schemeClr val="dk1"/>
                          </a:solidFill>
                          <a:latin typeface="Arial" pitchFamily="34" charset="0"/>
                          <a:ea typeface="+mn-ea"/>
                          <a:cs typeface="Arial" pitchFamily="34" charset="0"/>
                        </a:rPr>
                        <a:t>ниткография</a:t>
                      </a:r>
                      <a:r>
                        <a:rPr lang="bg-BG" sz="1200" b="0" kern="1200" dirty="0" smtClean="0">
                          <a:solidFill>
                            <a:schemeClr val="dk1"/>
                          </a:solidFill>
                          <a:latin typeface="Arial" pitchFamily="34" charset="0"/>
                          <a:ea typeface="+mn-ea"/>
                          <a:cs typeface="Arial" pitchFamily="34" charset="0"/>
                        </a:rPr>
                        <a:t>, след което изпълниха изобразителното пространство със ситно нарязани парченца прежда. Дейностите са осъществена в четири педагогически ситуации с възходящ темп на трудност при изпълнение. По отношение на постигнатите резултати  децата, също така,  изградиха способност да планират последователността на действията си. Обогатиха изобразителните си умения чрез използване на иновативната техника. Умеят да декорират  паното с различни  елементи и материали – цветни копчета, камъчета. Предоставена им беше възможност за проява на творчество и креативност.</a:t>
                      </a:r>
                    </a:p>
                    <a:p>
                      <a:endParaRPr lang="bg-BG" sz="1000" dirty="0"/>
                    </a:p>
                  </a:txBody>
                  <a:tcPr/>
                </a:tc>
              </a:tr>
            </a:tbl>
          </a:graphicData>
        </a:graphic>
      </p:graphicFrame>
      <p:pic>
        <p:nvPicPr>
          <p:cNvPr id="5" name="Картина 4" descr="C:\Users\pcc\Downloads\ad5323e9-4805-497c-ad12-972501730b5c.jpg"/>
          <p:cNvPicPr/>
          <p:nvPr/>
        </p:nvPicPr>
        <p:blipFill>
          <a:blip r:embed="rId3" cstate="print"/>
          <a:srcRect/>
          <a:stretch>
            <a:fillRect/>
          </a:stretch>
        </p:blipFill>
        <p:spPr bwMode="auto">
          <a:xfrm>
            <a:off x="285720" y="3071810"/>
            <a:ext cx="3643338" cy="378619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 name="Контейнер за съдържание 3" descr="C:\Users\pcc\Downloads\d46815c4-ab19-4500-90c6-c6324f9cfab1.jpg"/>
          <p:cNvPicPr>
            <a:picLocks noGrp="1"/>
          </p:cNvPicPr>
          <p:nvPr>
            <p:ph sz="quarter" idx="1"/>
          </p:nvPr>
        </p:nvPicPr>
        <p:blipFill>
          <a:blip r:embed="rId2" cstate="print"/>
          <a:srcRect/>
          <a:stretch>
            <a:fillRect/>
          </a:stretch>
        </p:blipFill>
        <p:spPr bwMode="auto">
          <a:xfrm>
            <a:off x="0" y="0"/>
            <a:ext cx="2714612" cy="300037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Картина 4" descr="C:\Users\pcc\Downloads\8a1515c5-03bf-4395-b410-d57f35b44283.jpg"/>
          <p:cNvPicPr/>
          <p:nvPr/>
        </p:nvPicPr>
        <p:blipFill>
          <a:blip r:embed="rId3" cstate="print"/>
          <a:srcRect/>
          <a:stretch>
            <a:fillRect/>
          </a:stretch>
        </p:blipFill>
        <p:spPr bwMode="auto">
          <a:xfrm>
            <a:off x="3214677" y="0"/>
            <a:ext cx="2520000" cy="29988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 name="Картина 5" descr="C:\Users\pcc\Downloads\3baef1a2-f2bd-407f-9920-92c249623d2e.jpg"/>
          <p:cNvPicPr/>
          <p:nvPr/>
        </p:nvPicPr>
        <p:blipFill>
          <a:blip r:embed="rId4" cstate="print"/>
          <a:srcRect/>
          <a:stretch>
            <a:fillRect/>
          </a:stretch>
        </p:blipFill>
        <p:spPr bwMode="auto">
          <a:xfrm>
            <a:off x="6143636" y="0"/>
            <a:ext cx="2700000" cy="29988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7" name="Картина 6" descr="C:\Users\pcc\Downloads\a5ece915-a2d8-4b16-8c84-2f60c85d35c2.jpg"/>
          <p:cNvPicPr/>
          <p:nvPr/>
        </p:nvPicPr>
        <p:blipFill>
          <a:blip r:embed="rId5" cstate="print"/>
          <a:srcRect/>
          <a:stretch>
            <a:fillRect/>
          </a:stretch>
        </p:blipFill>
        <p:spPr bwMode="auto">
          <a:xfrm>
            <a:off x="0" y="3500438"/>
            <a:ext cx="2700000" cy="29988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 name="Картина 7" descr="C:\Users\pcc\Downloads\1a0ade04-0160-41ed-b960-6cc0c10fb437.jpg"/>
          <p:cNvPicPr/>
          <p:nvPr/>
        </p:nvPicPr>
        <p:blipFill>
          <a:blip r:embed="rId6" cstate="print"/>
          <a:srcRect/>
          <a:stretch>
            <a:fillRect/>
          </a:stretch>
        </p:blipFill>
        <p:spPr bwMode="auto">
          <a:xfrm>
            <a:off x="3143240" y="3571876"/>
            <a:ext cx="2700000" cy="29988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9" name="Картина 8" descr="C:\Users\pcc\Downloads\b2f2d91a-5e9e-44f9-aa23-e18b03d1ca2d.jpg"/>
          <p:cNvPicPr/>
          <p:nvPr/>
        </p:nvPicPr>
        <p:blipFill>
          <a:blip r:embed="rId7" cstate="print"/>
          <a:srcRect/>
          <a:stretch>
            <a:fillRect/>
          </a:stretch>
        </p:blipFill>
        <p:spPr bwMode="auto">
          <a:xfrm>
            <a:off x="6143636" y="3500438"/>
            <a:ext cx="2700000" cy="29988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 name="Контейнер за съдържание 3" descr="C:\Users\pcc\Downloads\479c8c25-edf6-43af-808d-d98681b513b6.jpg"/>
          <p:cNvPicPr>
            <a:picLocks noGrp="1"/>
          </p:cNvPicPr>
          <p:nvPr>
            <p:ph sz="quarter" idx="1"/>
          </p:nvPr>
        </p:nvPicPr>
        <p:blipFill>
          <a:blip r:embed="rId2" cstate="print"/>
          <a:srcRect/>
          <a:stretch>
            <a:fillRect/>
          </a:stretch>
        </p:blipFill>
        <p:spPr bwMode="auto">
          <a:xfrm>
            <a:off x="214282" y="0"/>
            <a:ext cx="2714612" cy="385762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Картина 4" descr="C:\Users\pcc\Downloads\23c8e7fa-2065-41c3-8350-ba67757591ae.jpg"/>
          <p:cNvPicPr/>
          <p:nvPr/>
        </p:nvPicPr>
        <p:blipFill>
          <a:blip r:embed="rId3" cstate="print"/>
          <a:srcRect/>
          <a:stretch>
            <a:fillRect/>
          </a:stretch>
        </p:blipFill>
        <p:spPr bwMode="auto">
          <a:xfrm>
            <a:off x="3214678" y="2214554"/>
            <a:ext cx="2700000" cy="3852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 name="Картина 5" descr="C:\Users\pcc\Downloads\085570d0-0425-4a0e-9b3b-1414ab6707cb.jpg"/>
          <p:cNvPicPr/>
          <p:nvPr/>
        </p:nvPicPr>
        <p:blipFill>
          <a:blip r:embed="rId4" cstate="print"/>
          <a:srcRect/>
          <a:stretch>
            <a:fillRect/>
          </a:stretch>
        </p:blipFill>
        <p:spPr bwMode="auto">
          <a:xfrm>
            <a:off x="6572263" y="3643314"/>
            <a:ext cx="2340000" cy="30600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2082792"/>
          </a:xfrm>
        </p:spPr>
        <p:txBody>
          <a:bodyPr>
            <a:normAutofit/>
          </a:bodyPr>
          <a:lstStyle/>
          <a:p>
            <a:pPr algn="l"/>
            <a:r>
              <a:rPr lang="bg-BG" sz="1400" b="1" dirty="0" smtClean="0">
                <a:latin typeface="Arial" pitchFamily="34" charset="0"/>
                <a:cs typeface="Arial" pitchFamily="34" charset="0"/>
              </a:rPr>
              <a:t>	         		</a:t>
            </a:r>
            <a:endParaRPr lang="bg-BG" sz="2000" dirty="0">
              <a:latin typeface="Arial" pitchFamily="34" charset="0"/>
              <a:cs typeface="Arial" pitchFamily="34" charset="0"/>
            </a:endParaRPr>
          </a:p>
        </p:txBody>
      </p:sp>
      <p:pic>
        <p:nvPicPr>
          <p:cNvPr id="4" name="Контейнер за съдържание 3" descr="C:\Users\pcc\Downloads\0f892dcf-3177-4de1-b795-b9d78e7ec5c2.jpg"/>
          <p:cNvPicPr>
            <a:picLocks noGrp="1"/>
          </p:cNvPicPr>
          <p:nvPr>
            <p:ph sz="quarter" idx="1"/>
          </p:nvPr>
        </p:nvPicPr>
        <p:blipFill>
          <a:blip r:embed="rId2" cstate="print"/>
          <a:srcRect/>
          <a:stretch>
            <a:fillRect/>
          </a:stretch>
        </p:blipFill>
        <p:spPr bwMode="auto">
          <a:xfrm>
            <a:off x="357158" y="2643182"/>
            <a:ext cx="3946003" cy="304324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Картина 4" descr="C:\Users\pcc\Downloads\62d32423-0529-47f0-924b-341e31396207.jpg"/>
          <p:cNvPicPr/>
          <p:nvPr/>
        </p:nvPicPr>
        <p:blipFill>
          <a:blip r:embed="rId3" cstate="print"/>
          <a:srcRect/>
          <a:stretch>
            <a:fillRect/>
          </a:stretch>
        </p:blipFill>
        <p:spPr bwMode="auto">
          <a:xfrm>
            <a:off x="4643438" y="2643182"/>
            <a:ext cx="4000528" cy="3042000"/>
          </a:xfrm>
          <a:prstGeom prst="rect">
            <a:avLst/>
          </a:prstGeom>
          <a:ln>
            <a:headEnd/>
            <a:tailEnd/>
          </a:ln>
        </p:spPr>
        <p:style>
          <a:lnRef idx="2">
            <a:schemeClr val="dk1"/>
          </a:lnRef>
          <a:fillRef idx="1">
            <a:schemeClr val="lt1"/>
          </a:fillRef>
          <a:effectRef idx="0">
            <a:schemeClr val="dk1"/>
          </a:effectRef>
          <a:fontRef idx="minor">
            <a:schemeClr val="dk1"/>
          </a:fontRef>
        </p:style>
      </p:pic>
      <p:graphicFrame>
        <p:nvGraphicFramePr>
          <p:cNvPr id="6" name="Таблица 5"/>
          <p:cNvGraphicFramePr>
            <a:graphicFrameLocks noGrp="1"/>
          </p:cNvGraphicFramePr>
          <p:nvPr/>
        </p:nvGraphicFramePr>
        <p:xfrm>
          <a:off x="357158" y="285729"/>
          <a:ext cx="8334412" cy="2163986"/>
        </p:xfrm>
        <a:graphic>
          <a:graphicData uri="http://schemas.openxmlformats.org/drawingml/2006/table">
            <a:tbl>
              <a:tblPr firstRow="1" bandRow="1">
                <a:tableStyleId>{5C22544A-7EE6-4342-B048-85BDC9FD1C3A}</a:tableStyleId>
              </a:tblPr>
              <a:tblGrid>
                <a:gridCol w="4167206"/>
                <a:gridCol w="4167206"/>
              </a:tblGrid>
              <a:tr h="619234">
                <a:tc>
                  <a:txBody>
                    <a:bodyPr/>
                    <a:lstStyle/>
                    <a:p>
                      <a:r>
                        <a:rPr lang="bg-BG" sz="1800" b="1" kern="1200" dirty="0" smtClean="0">
                          <a:solidFill>
                            <a:schemeClr val="lt1"/>
                          </a:solidFill>
                          <a:latin typeface="Arial" pitchFamily="34" charset="0"/>
                          <a:ea typeface="+mn-ea"/>
                          <a:cs typeface="Arial" pitchFamily="34" charset="0"/>
                        </a:rPr>
                        <a:t>Месец ноември</a:t>
                      </a:r>
                      <a:endParaRPr lang="bg-BG"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800" dirty="0" smtClean="0">
                          <a:latin typeface="Arial" pitchFamily="34" charset="0"/>
                          <a:cs typeface="Arial" pitchFamily="34" charset="0"/>
                        </a:rPr>
                        <a:t>Постигнати</a:t>
                      </a:r>
                      <a:r>
                        <a:rPr lang="bg-BG" sz="1800" baseline="0" dirty="0" smtClean="0">
                          <a:latin typeface="Arial" pitchFamily="34" charset="0"/>
                          <a:cs typeface="Arial" pitchFamily="34" charset="0"/>
                        </a:rPr>
                        <a:t> резултати:</a:t>
                      </a:r>
                      <a:endParaRPr lang="bg-BG" sz="1800" dirty="0" smtClean="0">
                        <a:latin typeface="Arial" pitchFamily="34" charset="0"/>
                        <a:cs typeface="Arial" pitchFamily="34" charset="0"/>
                      </a:endParaRPr>
                    </a:p>
                    <a:p>
                      <a:endParaRPr lang="bg-BG" dirty="0"/>
                    </a:p>
                  </a:txBody>
                  <a:tcPr/>
                </a:tc>
              </a:tr>
              <a:tr h="1523906">
                <a:tc>
                  <a:txBody>
                    <a:bodyPr/>
                    <a:lstStyle/>
                    <a:p>
                      <a:r>
                        <a:rPr lang="bg-BG" sz="1800" b="0" kern="1200" dirty="0" smtClean="0">
                          <a:solidFill>
                            <a:schemeClr val="dk1"/>
                          </a:solidFill>
                          <a:latin typeface="Arial" pitchFamily="34" charset="0"/>
                          <a:ea typeface="+mn-ea"/>
                          <a:cs typeface="Arial" pitchFamily="34" charset="0"/>
                        </a:rPr>
                        <a:t>Тема: </a:t>
                      </a:r>
                      <a:r>
                        <a:rPr lang="bg-BG" sz="1800" b="1" kern="1200" dirty="0" smtClean="0">
                          <a:solidFill>
                            <a:schemeClr val="dk1"/>
                          </a:solidFill>
                          <a:latin typeface="Arial" pitchFamily="34" charset="0"/>
                          <a:ea typeface="+mn-ea"/>
                          <a:cs typeface="Arial" pitchFamily="34" charset="0"/>
                        </a:rPr>
                        <a:t>„Звездни букви” </a:t>
                      </a:r>
                      <a:endParaRPr lang="bg-BG"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b="0" kern="1200" baseline="0" dirty="0" smtClean="0">
                          <a:solidFill>
                            <a:schemeClr val="dk1"/>
                          </a:solidFill>
                          <a:latin typeface="Arial" pitchFamily="34" charset="0"/>
                          <a:ea typeface="+mn-ea"/>
                          <a:cs typeface="Arial" pitchFamily="34" charset="0"/>
                        </a:rPr>
                        <a:t>В</a:t>
                      </a:r>
                      <a:r>
                        <a:rPr lang="en-US" sz="1200" b="0" kern="1200" baseline="0" dirty="0" smtClean="0">
                          <a:solidFill>
                            <a:schemeClr val="dk1"/>
                          </a:solidFill>
                          <a:latin typeface="Arial" pitchFamily="34" charset="0"/>
                          <a:ea typeface="+mn-ea"/>
                          <a:cs typeface="Arial" pitchFamily="34" charset="0"/>
                        </a:rPr>
                        <a:t> </a:t>
                      </a:r>
                      <a:r>
                        <a:rPr lang="bg-BG" sz="1200" b="0" kern="1200" dirty="0" smtClean="0">
                          <a:solidFill>
                            <a:schemeClr val="dk1"/>
                          </a:solidFill>
                          <a:latin typeface="Arial" pitchFamily="34" charset="0"/>
                          <a:ea typeface="+mn-ea"/>
                          <a:cs typeface="Arial" pitchFamily="34" charset="0"/>
                        </a:rPr>
                        <a:t>децата са изградени умения за очертаване с нишка контур на фигура по модел и създаване на картина с изпълване на изобразителното пространство с изрязани ленти от прежда. Тази дейност развива въображението, творческото мислене и креативност.</a:t>
                      </a:r>
                    </a:p>
                    <a:p>
                      <a:endParaRPr lang="bg-BG"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 name="Контейнер за съдържание 3" descr="C:\Users\pcc\Downloads\e4dcb980-505e-44e5-b0df-e9c60c44e80e.jpg"/>
          <p:cNvPicPr>
            <a:picLocks noGrp="1"/>
          </p:cNvPicPr>
          <p:nvPr>
            <p:ph sz="quarter" idx="1"/>
          </p:nvPr>
        </p:nvPicPr>
        <p:blipFill>
          <a:blip r:embed="rId2" cstate="print"/>
          <a:srcRect/>
          <a:stretch>
            <a:fillRect/>
          </a:stretch>
        </p:blipFill>
        <p:spPr bwMode="auto">
          <a:xfrm>
            <a:off x="214282" y="0"/>
            <a:ext cx="2520000" cy="2988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Картина 4" descr="C:\Users\pcc\Downloads\f34e363a-dbd8-4c39-89fd-f5a25ed455ac.jpg"/>
          <p:cNvPicPr/>
          <p:nvPr/>
        </p:nvPicPr>
        <p:blipFill>
          <a:blip r:embed="rId3" cstate="print"/>
          <a:srcRect/>
          <a:stretch>
            <a:fillRect/>
          </a:stretch>
        </p:blipFill>
        <p:spPr bwMode="auto">
          <a:xfrm>
            <a:off x="3143240" y="0"/>
            <a:ext cx="2520000" cy="2988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6" name="Картина 5" descr="C:\Users\pcc\Downloads\ddd19b86-82dc-4f5c-b18f-6412adeaa93c.jpg"/>
          <p:cNvPicPr/>
          <p:nvPr/>
        </p:nvPicPr>
        <p:blipFill>
          <a:blip r:embed="rId4" cstate="print"/>
          <a:srcRect/>
          <a:stretch>
            <a:fillRect/>
          </a:stretch>
        </p:blipFill>
        <p:spPr bwMode="auto">
          <a:xfrm>
            <a:off x="6143635" y="0"/>
            <a:ext cx="2520000" cy="2988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7" name="Картина 6" descr="C:\Users\pcc\Downloads\8f61d6fc-0e9d-402e-83cf-1ae7511bf1d0.jpg"/>
          <p:cNvPicPr/>
          <p:nvPr/>
        </p:nvPicPr>
        <p:blipFill>
          <a:blip r:embed="rId5" cstate="print"/>
          <a:srcRect/>
          <a:stretch>
            <a:fillRect/>
          </a:stretch>
        </p:blipFill>
        <p:spPr bwMode="auto">
          <a:xfrm>
            <a:off x="285720" y="3357562"/>
            <a:ext cx="2520000" cy="328614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6" name="Picture 2" descr="C:\Users\pcc\Downloads\Messenger_creation_6e0388bc-f7bc-45b3-a305-e2f646cd186c.jpeg"/>
          <p:cNvPicPr>
            <a:picLocks noChangeAspect="1" noChangeArrowheads="1"/>
          </p:cNvPicPr>
          <p:nvPr/>
        </p:nvPicPr>
        <p:blipFill>
          <a:blip r:embed="rId6" cstate="print"/>
          <a:srcRect/>
          <a:stretch>
            <a:fillRect/>
          </a:stretch>
        </p:blipFill>
        <p:spPr bwMode="auto">
          <a:xfrm>
            <a:off x="6268652" y="3357562"/>
            <a:ext cx="2466422" cy="3288562"/>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C:\Users\pcc\Downloads\Messenger_creation_649f4634-cd9c-4626-ac19-2550cb399944.jpeg"/>
          <p:cNvPicPr>
            <a:picLocks noChangeAspect="1" noChangeArrowheads="1"/>
          </p:cNvPicPr>
          <p:nvPr/>
        </p:nvPicPr>
        <p:blipFill>
          <a:blip r:embed="rId7" cstate="print"/>
          <a:srcRect/>
          <a:stretch>
            <a:fillRect/>
          </a:stretch>
        </p:blipFill>
        <p:spPr bwMode="auto">
          <a:xfrm>
            <a:off x="3143240" y="3357562"/>
            <a:ext cx="2520000" cy="33600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 name="Контейнер за съдържание 3" descr="C:\Users\pcc\Downloads\487d490f-a83e-42fb-8e86-c061d36bf72b.jpg"/>
          <p:cNvPicPr>
            <a:picLocks noGrp="1"/>
          </p:cNvPicPr>
          <p:nvPr>
            <p:ph sz="quarter" idx="1"/>
          </p:nvPr>
        </p:nvPicPr>
        <p:blipFill>
          <a:blip r:embed="rId2" cstate="print"/>
          <a:srcRect/>
          <a:stretch>
            <a:fillRect/>
          </a:stretch>
        </p:blipFill>
        <p:spPr bwMode="auto">
          <a:xfrm>
            <a:off x="285720" y="285728"/>
            <a:ext cx="2500330" cy="3429024"/>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Картина 4" descr="C:\Users\pcc\Downloads\0f029ed5-aa60-4ed4-be22-a98005cf7542 (1).jpg"/>
          <p:cNvPicPr/>
          <p:nvPr/>
        </p:nvPicPr>
        <p:blipFill>
          <a:blip r:embed="rId3" cstate="print"/>
          <a:srcRect/>
          <a:stretch>
            <a:fillRect/>
          </a:stretch>
        </p:blipFill>
        <p:spPr bwMode="auto">
          <a:xfrm>
            <a:off x="6072198" y="3357562"/>
            <a:ext cx="2912522" cy="332412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0" name="Picture 2" descr="C:\Users\pcc\Downloads\Messenger_creation_691f93f3-12cf-4405-8c5b-9d48ad6289d9.jpeg"/>
          <p:cNvPicPr>
            <a:picLocks noChangeAspect="1" noChangeArrowheads="1"/>
          </p:cNvPicPr>
          <p:nvPr/>
        </p:nvPicPr>
        <p:blipFill>
          <a:blip r:embed="rId4" cstate="print"/>
          <a:srcRect/>
          <a:stretch>
            <a:fillRect/>
          </a:stretch>
        </p:blipFill>
        <p:spPr bwMode="auto">
          <a:xfrm>
            <a:off x="2571736" y="714356"/>
            <a:ext cx="3482603" cy="464347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0"/>
            <a:ext cx="8472518" cy="2643182"/>
          </a:xfrm>
        </p:spPr>
        <p:txBody>
          <a:bodyPr>
            <a:normAutofit fontScale="90000"/>
          </a:bodyPr>
          <a:lstStyle/>
          <a:p>
            <a:pPr algn="l"/>
            <a:r>
              <a:rPr lang="bg-BG" sz="1800" dirty="0" smtClean="0"/>
              <a:t/>
            </a:r>
            <a:br>
              <a:rPr lang="bg-BG" sz="1800" dirty="0" smtClean="0"/>
            </a:br>
            <a:r>
              <a:rPr lang="bg-BG" sz="1800" dirty="0" smtClean="0"/>
              <a:t/>
            </a:r>
            <a:br>
              <a:rPr lang="bg-BG" sz="1800" dirty="0" smtClean="0"/>
            </a:br>
            <a:r>
              <a:rPr lang="bg-BG" sz="1800" dirty="0" smtClean="0"/>
              <a:t/>
            </a:r>
            <a:br>
              <a:rPr lang="bg-BG" sz="1800" dirty="0" smtClean="0"/>
            </a:br>
            <a:r>
              <a:rPr lang="bg-BG" sz="1800" dirty="0" smtClean="0"/>
              <a:t/>
            </a:r>
            <a:br>
              <a:rPr lang="bg-BG" sz="1800" dirty="0" smtClean="0"/>
            </a:br>
            <a:r>
              <a:rPr lang="bg-BG" sz="1800" dirty="0" smtClean="0"/>
              <a:t/>
            </a:r>
            <a:br>
              <a:rPr lang="bg-BG" sz="1800" dirty="0" smtClean="0"/>
            </a:br>
            <a:r>
              <a:rPr lang="bg-BG" sz="1800" dirty="0" smtClean="0"/>
              <a:t>			</a:t>
            </a:r>
            <a:r>
              <a:rPr lang="bg-BG" sz="1600" dirty="0" smtClean="0"/>
              <a:t/>
            </a:r>
            <a:br>
              <a:rPr lang="bg-BG" sz="1600" dirty="0" smtClean="0"/>
            </a:br>
            <a:r>
              <a:rPr lang="bg-BG" sz="1600" dirty="0" smtClean="0"/>
              <a:t> </a:t>
            </a:r>
            <a:br>
              <a:rPr lang="bg-BG" sz="1600" dirty="0" smtClean="0"/>
            </a:br>
            <a:r>
              <a:rPr lang="bg-BG" sz="1800" dirty="0" smtClean="0"/>
              <a:t/>
            </a:r>
            <a:br>
              <a:rPr lang="bg-BG" sz="1800" dirty="0" smtClean="0"/>
            </a:br>
            <a:r>
              <a:rPr lang="bg-BG" sz="1800" dirty="0" smtClean="0"/>
              <a:t/>
            </a:r>
            <a:br>
              <a:rPr lang="bg-BG" sz="1800" dirty="0" smtClean="0"/>
            </a:br>
            <a:endParaRPr lang="bg-BG" sz="1800" dirty="0"/>
          </a:p>
        </p:txBody>
      </p:sp>
      <p:graphicFrame>
        <p:nvGraphicFramePr>
          <p:cNvPr id="6" name="Контейнер за съдържание 5"/>
          <p:cNvGraphicFramePr>
            <a:graphicFrameLocks noGrp="1"/>
          </p:cNvGraphicFramePr>
          <p:nvPr>
            <p:ph sz="quarter" idx="1"/>
          </p:nvPr>
        </p:nvGraphicFramePr>
        <p:xfrm>
          <a:off x="571471" y="214290"/>
          <a:ext cx="8115330" cy="2558897"/>
        </p:xfrm>
        <a:graphic>
          <a:graphicData uri="http://schemas.openxmlformats.org/drawingml/2006/table">
            <a:tbl>
              <a:tblPr firstRow="1" bandRow="1">
                <a:tableStyleId>{5C22544A-7EE6-4342-B048-85BDC9FD1C3A}</a:tableStyleId>
              </a:tblPr>
              <a:tblGrid>
                <a:gridCol w="4057665"/>
                <a:gridCol w="4057665"/>
              </a:tblGrid>
              <a:tr h="821537">
                <a:tc>
                  <a:txBody>
                    <a:bodyPr/>
                    <a:lstStyle/>
                    <a:p>
                      <a:r>
                        <a:rPr lang="bg-BG" sz="1800" b="1" kern="1200" dirty="0" smtClean="0">
                          <a:solidFill>
                            <a:schemeClr val="lt1"/>
                          </a:solidFill>
                          <a:latin typeface="Arial" pitchFamily="34" charset="0"/>
                          <a:ea typeface="+mn-ea"/>
                          <a:cs typeface="Arial" pitchFamily="34" charset="0"/>
                        </a:rPr>
                        <a:t>Месец декември</a:t>
                      </a:r>
                      <a:endParaRPr lang="bg-BG" dirty="0">
                        <a:latin typeface="Arial" pitchFamily="34" charset="0"/>
                        <a:cs typeface="Arial" pitchFamily="34" charset="0"/>
                      </a:endParaRPr>
                    </a:p>
                  </a:txBody>
                  <a:tcPr/>
                </a:tc>
                <a:tc>
                  <a:txBody>
                    <a:bodyPr/>
                    <a:lstStyle/>
                    <a:p>
                      <a:r>
                        <a:rPr lang="bg-BG" sz="1800" dirty="0" smtClean="0">
                          <a:latin typeface="Arial" pitchFamily="34" charset="0"/>
                          <a:cs typeface="Arial" pitchFamily="34" charset="0"/>
                        </a:rPr>
                        <a:t>Постигнати резултати:</a:t>
                      </a:r>
                      <a:endParaRPr lang="bg-BG" sz="1800" dirty="0">
                        <a:latin typeface="Arial" pitchFamily="34" charset="0"/>
                        <a:cs typeface="Arial" pitchFamily="34" charset="0"/>
                      </a:endParaRPr>
                    </a:p>
                  </a:txBody>
                  <a:tcPr/>
                </a:tc>
              </a:tr>
              <a:tr h="821537">
                <a:tc>
                  <a:txBody>
                    <a:bodyPr/>
                    <a:lstStyle/>
                    <a:p>
                      <a:r>
                        <a:rPr lang="bg-BG" sz="1800" b="0" kern="1200" dirty="0" smtClean="0">
                          <a:solidFill>
                            <a:schemeClr val="dk1"/>
                          </a:solidFill>
                          <a:latin typeface="Arial" pitchFamily="34" charset="0"/>
                          <a:ea typeface="+mn-ea"/>
                          <a:cs typeface="Arial" pitchFamily="34" charset="0"/>
                        </a:rPr>
                        <a:t>Тема:„</a:t>
                      </a:r>
                      <a:r>
                        <a:rPr lang="bg-BG" sz="1800" b="1" kern="1200" dirty="0" smtClean="0">
                          <a:solidFill>
                            <a:schemeClr val="dk1"/>
                          </a:solidFill>
                          <a:latin typeface="Arial" pitchFamily="34" charset="0"/>
                          <a:ea typeface="+mn-ea"/>
                          <a:cs typeface="Arial" pitchFamily="34" charset="0"/>
                        </a:rPr>
                        <a:t>Коледни елхи” /творческа работилница с родители/</a:t>
                      </a:r>
                      <a:endParaRPr lang="bg-BG" b="1" dirty="0">
                        <a:latin typeface="Arial" pitchFamily="34" charset="0"/>
                        <a:cs typeface="Arial" pitchFamily="34" charset="0"/>
                      </a:endParaRPr>
                    </a:p>
                  </a:txBody>
                  <a:tcPr/>
                </a:tc>
                <a:tc>
                  <a:txBody>
                    <a:bodyPr/>
                    <a:lstStyle/>
                    <a:p>
                      <a:r>
                        <a:rPr lang="bg-BG" sz="1200" b="0" kern="1200" dirty="0" smtClean="0">
                          <a:solidFill>
                            <a:schemeClr val="dk1"/>
                          </a:solidFill>
                          <a:latin typeface="Arial" pitchFamily="34" charset="0"/>
                          <a:ea typeface="+mn-ea"/>
                          <a:cs typeface="Arial" pitchFamily="34" charset="0"/>
                        </a:rPr>
                        <a:t>В децата са изградени умения за  изработване на основа на елха от дърво или картон. Умеят да оформят короната на елхата чрез облепване и </a:t>
                      </a:r>
                      <a:r>
                        <a:rPr lang="bg-BG" sz="1200" b="0" kern="1200" dirty="0" err="1" smtClean="0">
                          <a:solidFill>
                            <a:schemeClr val="dk1"/>
                          </a:solidFill>
                          <a:latin typeface="Arial" pitchFamily="34" charset="0"/>
                          <a:ea typeface="+mn-ea"/>
                          <a:cs typeface="Arial" pitchFamily="34" charset="0"/>
                        </a:rPr>
                        <a:t>овиване</a:t>
                      </a:r>
                      <a:r>
                        <a:rPr lang="bg-BG" sz="1200" b="0" kern="1200" dirty="0" smtClean="0">
                          <a:solidFill>
                            <a:schemeClr val="dk1"/>
                          </a:solidFill>
                          <a:latin typeface="Arial" pitchFamily="34" charset="0"/>
                          <a:ea typeface="+mn-ea"/>
                          <a:cs typeface="Arial" pitchFamily="34" charset="0"/>
                        </a:rPr>
                        <a:t> с цветни конци, използвайки </a:t>
                      </a:r>
                      <a:r>
                        <a:rPr lang="bg-BG" sz="1200" b="0" kern="1200" dirty="0" err="1" smtClean="0">
                          <a:solidFill>
                            <a:schemeClr val="dk1"/>
                          </a:solidFill>
                          <a:latin typeface="Arial" pitchFamily="34" charset="0"/>
                          <a:ea typeface="+mn-ea"/>
                          <a:cs typeface="Arial" pitchFamily="34" charset="0"/>
                        </a:rPr>
                        <a:t>ниткографска</a:t>
                      </a:r>
                      <a:r>
                        <a:rPr lang="bg-BG" sz="1200" b="0" kern="1200" dirty="0" smtClean="0">
                          <a:solidFill>
                            <a:schemeClr val="dk1"/>
                          </a:solidFill>
                          <a:latin typeface="Arial" pitchFamily="34" charset="0"/>
                          <a:ea typeface="+mn-ea"/>
                          <a:cs typeface="Arial" pitchFamily="34" charset="0"/>
                        </a:rPr>
                        <a:t> техника. Способни са да придадат завършен вид на изделието и декорират свободно чрез използване на допълнителни изобразителни материали. Проявяват</a:t>
                      </a:r>
                      <a:r>
                        <a:rPr lang="bg-BG" sz="1200" b="0" kern="1200" baseline="0" dirty="0" smtClean="0">
                          <a:solidFill>
                            <a:schemeClr val="dk1"/>
                          </a:solidFill>
                          <a:latin typeface="Arial" pitchFamily="34" charset="0"/>
                          <a:ea typeface="+mn-ea"/>
                          <a:cs typeface="Arial" pitchFamily="34" charset="0"/>
                        </a:rPr>
                        <a:t> </a:t>
                      </a:r>
                      <a:r>
                        <a:rPr lang="bg-BG" sz="1200" b="0" kern="1200" dirty="0" smtClean="0">
                          <a:solidFill>
                            <a:schemeClr val="dk1"/>
                          </a:solidFill>
                          <a:latin typeface="Arial" pitchFamily="34" charset="0"/>
                          <a:ea typeface="+mn-ea"/>
                          <a:cs typeface="Arial" pitchFamily="34" charset="0"/>
                        </a:rPr>
                        <a:t>творчество и креативност. Показват сръчност и прецизност в действията си.</a:t>
                      </a:r>
                      <a:endParaRPr lang="bg-BG" sz="1200" b="0" kern="1200" dirty="0">
                        <a:solidFill>
                          <a:schemeClr val="dk1"/>
                        </a:solidFill>
                        <a:latin typeface="Arial" pitchFamily="34" charset="0"/>
                        <a:ea typeface="+mn-ea"/>
                        <a:cs typeface="Arial" pitchFamily="34" charset="0"/>
                      </a:endParaRPr>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1142976" y="3000348"/>
            <a:ext cx="3143272" cy="385765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075" name="Picture 3"/>
          <p:cNvPicPr>
            <a:picLocks noChangeAspect="1" noChangeArrowheads="1"/>
          </p:cNvPicPr>
          <p:nvPr/>
        </p:nvPicPr>
        <p:blipFill>
          <a:blip r:embed="rId3" cstate="print"/>
          <a:srcRect/>
          <a:stretch>
            <a:fillRect/>
          </a:stretch>
        </p:blipFill>
        <p:spPr bwMode="auto">
          <a:xfrm>
            <a:off x="5143504" y="3000348"/>
            <a:ext cx="2952000" cy="3857652"/>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Еркер">
  <a:themeElements>
    <a:clrScheme name="Е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Е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Е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688</TotalTime>
  <Words>798</Words>
  <Application>Microsoft Office PowerPoint</Application>
  <PresentationFormat>Презентация на цял екран (4:3)</PresentationFormat>
  <Paragraphs>53</Paragraphs>
  <Slides>24</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24</vt:i4>
      </vt:variant>
    </vt:vector>
  </HeadingPairs>
  <TitlesOfParts>
    <vt:vector size="25" baseType="lpstr">
      <vt:lpstr>Еркер</vt:lpstr>
      <vt:lpstr>    </vt:lpstr>
      <vt:lpstr>       </vt:lpstr>
      <vt:lpstr>                                              </vt:lpstr>
      <vt:lpstr>Слайд 4</vt:lpstr>
      <vt:lpstr>Слайд 5</vt:lpstr>
      <vt:lpstr>            </vt:lpstr>
      <vt:lpstr>Слайд 7</vt:lpstr>
      <vt:lpstr>Слайд 8</vt:lpstr>
      <vt:lpstr>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Насърчаване на двигателната активност на децата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Месец октомври Тема: „Пъстроцветен букет” – децата изградиха умения за подготвяне на основа за рисуване на  абстрактни цветя чрез оцветяване на конци с темперни бои. Възпроизведоха цветята чрез рисуване с оцветени конци с темперни бои.  Усвоиха умения да оформят и очертаят листа с цветни нишки от прежда, използвайки техниката ниткография, след което изпълниха изобразителното пространство със ситно нарязани парченца прежда. Тази дейност бе осъществена в четири педагогически ситуации с възходящ темп на трудност при изпълнение. По отношение на постигнатите резултати  децата, също така,  изградиха способност да планират последователността на действията си. Обогатиха изобразителните си умения чрез използване на иновативната техника. Умеят да декорират  паното с различни  елементи и материали – цветни копчета, камъчета. Предоставена им беше възможност за проява на творчество и креативност.</dc:title>
  <dc:creator>pcc</dc:creator>
  <cp:lastModifiedBy>pcc</cp:lastModifiedBy>
  <cp:revision>69</cp:revision>
  <dcterms:created xsi:type="dcterms:W3CDTF">2024-02-20T09:42:34Z</dcterms:created>
  <dcterms:modified xsi:type="dcterms:W3CDTF">2024-05-22T06:48:52Z</dcterms:modified>
</cp:coreProperties>
</file>