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0"/>
  </p:notesMasterIdLst>
  <p:sldIdLst>
    <p:sldId id="275" r:id="rId2"/>
    <p:sldId id="265" r:id="rId3"/>
    <p:sldId id="256" r:id="rId4"/>
    <p:sldId id="257" r:id="rId5"/>
    <p:sldId id="259" r:id="rId6"/>
    <p:sldId id="260" r:id="rId7"/>
    <p:sldId id="262" r:id="rId8"/>
    <p:sldId id="266" r:id="rId9"/>
    <p:sldId id="267" r:id="rId10"/>
    <p:sldId id="268" r:id="rId11"/>
    <p:sldId id="269" r:id="rId12"/>
    <p:sldId id="272" r:id="rId13"/>
    <p:sldId id="274" r:id="rId14"/>
    <p:sldId id="278" r:id="rId15"/>
    <p:sldId id="279" r:id="rId16"/>
    <p:sldId id="281" r:id="rId17"/>
    <p:sldId id="282" r:id="rId18"/>
    <p:sldId id="280" r:id="rId19"/>
  </p:sldIdLst>
  <p:sldSz cx="9144000" cy="6858000" type="screen4x3"/>
  <p:notesSz cx="6858000" cy="9144000"/>
  <p:defaultTextStyle>
    <a:defPPr>
      <a:defRPr lang="bg-B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ен стил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48" autoAdjust="0"/>
    <p:restoredTop sz="85265" autoAdjust="0"/>
  </p:normalViewPr>
  <p:slideViewPr>
    <p:cSldViewPr>
      <p:cViewPr varScale="1">
        <p:scale>
          <a:sx n="70" d="100"/>
          <a:sy n="70" d="100"/>
        </p:scale>
        <p:origin x="1229" y="38"/>
      </p:cViewPr>
      <p:guideLst>
        <p:guide orient="horz" pos="2160"/>
        <p:guide pos="2880"/>
      </p:guideLst>
    </p:cSldViewPr>
  </p:slideViewPr>
  <p:outlineViewPr>
    <p:cViewPr>
      <p:scale>
        <a:sx n="33" d="100"/>
        <a:sy n="33" d="100"/>
      </p:scale>
      <p:origin x="240" y="759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Контейнер за горния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bg-BG"/>
          </a:p>
        </p:txBody>
      </p:sp>
      <p:sp>
        <p:nvSpPr>
          <p:cNvPr id="3" name="Контейнер за 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9B52E4-564C-400C-A978-1D8EA938C282}" type="datetimeFigureOut">
              <a:rPr lang="bg-BG" smtClean="0"/>
              <a:t>4.6.2024 г.</a:t>
            </a:fld>
            <a:endParaRPr lang="bg-BG"/>
          </a:p>
        </p:txBody>
      </p:sp>
      <p:sp>
        <p:nvSpPr>
          <p:cNvPr id="4" name="Контейнер за изображение на слайда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bg-BG"/>
          </a:p>
        </p:txBody>
      </p:sp>
      <p:sp>
        <p:nvSpPr>
          <p:cNvPr id="5" name="Контейнер за бележ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bg-BG"/>
              <a:t>Редактиране на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p>
        </p:txBody>
      </p:sp>
      <p:sp>
        <p:nvSpPr>
          <p:cNvPr id="6" name="Контейнер за долния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bg-BG"/>
          </a:p>
        </p:txBody>
      </p:sp>
      <p:sp>
        <p:nvSpPr>
          <p:cNvPr id="7" name="Контейнер за номер на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1B4C30-AD06-44A3-9C9C-80874C00D611}" type="slidenum">
              <a:rPr lang="bg-BG" smtClean="0"/>
              <a:t>‹#›</a:t>
            </a:fld>
            <a:endParaRPr lang="bg-BG"/>
          </a:p>
        </p:txBody>
      </p:sp>
    </p:spTree>
    <p:extLst>
      <p:ext uri="{BB962C8B-B14F-4D97-AF65-F5344CB8AC3E}">
        <p14:creationId xmlns:p14="http://schemas.microsoft.com/office/powerpoint/2010/main" val="7340195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Контейнер за изображение на слайда 1"/>
          <p:cNvSpPr>
            <a:spLocks noGrp="1" noRot="1" noChangeAspect="1"/>
          </p:cNvSpPr>
          <p:nvPr>
            <p:ph type="sldImg"/>
          </p:nvPr>
        </p:nvSpPr>
        <p:spPr/>
      </p:sp>
      <p:sp>
        <p:nvSpPr>
          <p:cNvPr id="3" name="Контейнер за бележки 2"/>
          <p:cNvSpPr>
            <a:spLocks noGrp="1"/>
          </p:cNvSpPr>
          <p:nvPr>
            <p:ph type="body" idx="1"/>
          </p:nvPr>
        </p:nvSpPr>
        <p:spPr/>
        <p:txBody>
          <a:bodyPr/>
          <a:lstStyle/>
          <a:p>
            <a:endParaRPr lang="bg-BG" dirty="0"/>
          </a:p>
        </p:txBody>
      </p:sp>
      <p:sp>
        <p:nvSpPr>
          <p:cNvPr id="4" name="Контейнер за номер на слайда 3"/>
          <p:cNvSpPr>
            <a:spLocks noGrp="1"/>
          </p:cNvSpPr>
          <p:nvPr>
            <p:ph type="sldNum" sz="quarter" idx="10"/>
          </p:nvPr>
        </p:nvSpPr>
        <p:spPr/>
        <p:txBody>
          <a:bodyPr/>
          <a:lstStyle/>
          <a:p>
            <a:fld id="{461B4C30-AD06-44A3-9C9C-80874C00D611}" type="slidenum">
              <a:rPr lang="bg-BG" smtClean="0"/>
              <a:t>4</a:t>
            </a:fld>
            <a:endParaRPr lang="bg-BG"/>
          </a:p>
        </p:txBody>
      </p:sp>
    </p:spTree>
    <p:extLst>
      <p:ext uri="{BB962C8B-B14F-4D97-AF65-F5344CB8AC3E}">
        <p14:creationId xmlns:p14="http://schemas.microsoft.com/office/powerpoint/2010/main" val="29843823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Заглавен слайд">
    <p:bg>
      <p:bgRef idx="1001">
        <a:schemeClr val="bg1"/>
      </p:bgRef>
    </p:bg>
    <p:spTree>
      <p:nvGrpSpPr>
        <p:cNvPr id="1" name=""/>
        <p:cNvGrpSpPr/>
        <p:nvPr/>
      </p:nvGrpSpPr>
      <p:grpSpPr>
        <a:xfrm>
          <a:off x="0" y="0"/>
          <a:ext cx="0" cy="0"/>
          <a:chOff x="0" y="0"/>
          <a:chExt cx="0" cy="0"/>
        </a:xfrm>
      </p:grpSpPr>
      <p:sp>
        <p:nvSpPr>
          <p:cNvPr id="8" name="Заглавие 7"/>
          <p:cNvSpPr>
            <a:spLocks noGrp="1"/>
          </p:cNvSpPr>
          <p:nvPr>
            <p:ph type="ctrTitle"/>
          </p:nvPr>
        </p:nvSpPr>
        <p:spPr>
          <a:xfrm>
            <a:off x="2286000" y="3124200"/>
            <a:ext cx="6172200" cy="1894362"/>
          </a:xfrm>
        </p:spPr>
        <p:txBody>
          <a:bodyPr/>
          <a:lstStyle>
            <a:lvl1pPr>
              <a:defRPr b="1"/>
            </a:lvl1pPr>
          </a:lstStyle>
          <a:p>
            <a:r>
              <a:rPr kumimoji="0" lang="bg-BG"/>
              <a:t>Щракнете, за да редактирате стила на заглавието в образеца</a:t>
            </a:r>
            <a:endParaRPr kumimoji="0" lang="en-US"/>
          </a:p>
        </p:txBody>
      </p:sp>
      <p:sp>
        <p:nvSpPr>
          <p:cNvPr id="9" name="Подзаглавие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bg-BG"/>
              <a:t>Щракнете, за да редактирате стила на подзаглавията в образеца</a:t>
            </a:r>
            <a:endParaRPr kumimoji="0" lang="en-US"/>
          </a:p>
        </p:txBody>
      </p:sp>
      <p:sp>
        <p:nvSpPr>
          <p:cNvPr id="28" name="Контейнер за дата 27"/>
          <p:cNvSpPr>
            <a:spLocks noGrp="1"/>
          </p:cNvSpPr>
          <p:nvPr>
            <p:ph type="dt" sz="half" idx="10"/>
          </p:nvPr>
        </p:nvSpPr>
        <p:spPr bwMode="auto">
          <a:xfrm rot="5400000">
            <a:off x="7764621" y="1174097"/>
            <a:ext cx="2286000" cy="381000"/>
          </a:xfrm>
        </p:spPr>
        <p:txBody>
          <a:bodyPr/>
          <a:lstStyle/>
          <a:p>
            <a:fld id="{E8BFE119-F97B-46BA-80AE-503953F0F757}" type="datetimeFigureOut">
              <a:rPr lang="bg-BG" smtClean="0"/>
              <a:pPr/>
              <a:t>4.6.2024 г.</a:t>
            </a:fld>
            <a:endParaRPr lang="bg-BG"/>
          </a:p>
        </p:txBody>
      </p:sp>
      <p:sp>
        <p:nvSpPr>
          <p:cNvPr id="17" name="Контейнер за долния колонтитул 16"/>
          <p:cNvSpPr>
            <a:spLocks noGrp="1"/>
          </p:cNvSpPr>
          <p:nvPr>
            <p:ph type="ftr" sz="quarter" idx="11"/>
          </p:nvPr>
        </p:nvSpPr>
        <p:spPr bwMode="auto">
          <a:xfrm rot="5400000">
            <a:off x="7077269" y="4181669"/>
            <a:ext cx="3657600" cy="384048"/>
          </a:xfrm>
        </p:spPr>
        <p:txBody>
          <a:bodyPr/>
          <a:lstStyle/>
          <a:p>
            <a:endParaRPr lang="bg-BG"/>
          </a:p>
        </p:txBody>
      </p:sp>
      <p:sp>
        <p:nvSpPr>
          <p:cNvPr id="10" name="Правоъгълник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Правоъгълник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Правоъгълник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Правоъгълник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Право съединение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Право съединение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Право съединение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Право съединение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Право съединение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Право съединение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Правоъгълник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Овал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Овал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Овал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Овал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Овал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Контейнер за номер на слайда 28"/>
          <p:cNvSpPr>
            <a:spLocks noGrp="1"/>
          </p:cNvSpPr>
          <p:nvPr>
            <p:ph type="sldNum" sz="quarter" idx="12"/>
          </p:nvPr>
        </p:nvSpPr>
        <p:spPr bwMode="auto">
          <a:xfrm>
            <a:off x="1325544" y="4928702"/>
            <a:ext cx="609600" cy="517524"/>
          </a:xfrm>
        </p:spPr>
        <p:txBody>
          <a:bodyPr/>
          <a:lstStyle/>
          <a:p>
            <a:fld id="{151DE3B3-39FA-486B-B9F2-F616F5A7A551}" type="slidenum">
              <a:rPr lang="bg-BG" smtClean="0"/>
              <a:pPr/>
              <a:t>‹#›</a:t>
            </a:fld>
            <a:endParaRPr lang="bg-BG"/>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лавие и вертикален текст">
    <p:spTree>
      <p:nvGrpSpPr>
        <p:cNvPr id="1" name=""/>
        <p:cNvGrpSpPr/>
        <p:nvPr/>
      </p:nvGrpSpPr>
      <p:grpSpPr>
        <a:xfrm>
          <a:off x="0" y="0"/>
          <a:ext cx="0" cy="0"/>
          <a:chOff x="0" y="0"/>
          <a:chExt cx="0" cy="0"/>
        </a:xfrm>
      </p:grpSpPr>
      <p:sp>
        <p:nvSpPr>
          <p:cNvPr id="2" name="Заглавие 1"/>
          <p:cNvSpPr>
            <a:spLocks noGrp="1"/>
          </p:cNvSpPr>
          <p:nvPr>
            <p:ph type="title"/>
          </p:nvPr>
        </p:nvSpPr>
        <p:spPr/>
        <p:txBody>
          <a:bodyPr/>
          <a:lstStyle/>
          <a:p>
            <a:r>
              <a:rPr kumimoji="0" lang="bg-BG"/>
              <a:t>Щракнете, за да редактирате стила на заглавието в образеца</a:t>
            </a:r>
            <a:endParaRPr kumimoji="0" lang="en-US"/>
          </a:p>
        </p:txBody>
      </p:sp>
      <p:sp>
        <p:nvSpPr>
          <p:cNvPr id="3" name="Контейнер за вертикален текст 2"/>
          <p:cNvSpPr>
            <a:spLocks noGrp="1"/>
          </p:cNvSpPr>
          <p:nvPr>
            <p:ph type="body" orient="vert" idx="1"/>
          </p:nvPr>
        </p:nvSpPr>
        <p:spPr/>
        <p:txBody>
          <a:bodyPr vert="eaVert"/>
          <a:lstStyle/>
          <a:p>
            <a:pPr lvl="0" eaLnBrk="1" latinLnBrk="0" hangingPunct="1"/>
            <a:r>
              <a:rPr lang="bg-BG"/>
              <a:t>Щракн., за да ред. стил на загл. в обр.</a:t>
            </a:r>
          </a:p>
          <a:p>
            <a:pPr lvl="1" eaLnBrk="1" latinLnBrk="0" hangingPunct="1"/>
            <a:r>
              <a:rPr lang="bg-BG"/>
              <a:t>Второ ниво</a:t>
            </a:r>
          </a:p>
          <a:p>
            <a:pPr lvl="2" eaLnBrk="1" latinLnBrk="0" hangingPunct="1"/>
            <a:r>
              <a:rPr lang="bg-BG"/>
              <a:t>Трето ниво</a:t>
            </a:r>
          </a:p>
          <a:p>
            <a:pPr lvl="3" eaLnBrk="1" latinLnBrk="0" hangingPunct="1"/>
            <a:r>
              <a:rPr lang="bg-BG"/>
              <a:t>Четвърто ниво</a:t>
            </a:r>
          </a:p>
          <a:p>
            <a:pPr lvl="4" eaLnBrk="1" latinLnBrk="0" hangingPunct="1"/>
            <a:r>
              <a:rPr lang="bg-BG"/>
              <a:t>Пето ниво</a:t>
            </a:r>
            <a:endParaRPr kumimoji="0" lang="en-US"/>
          </a:p>
        </p:txBody>
      </p:sp>
      <p:sp>
        <p:nvSpPr>
          <p:cNvPr id="4" name="Контейнер за дата 3"/>
          <p:cNvSpPr>
            <a:spLocks noGrp="1"/>
          </p:cNvSpPr>
          <p:nvPr>
            <p:ph type="dt" sz="half" idx="10"/>
          </p:nvPr>
        </p:nvSpPr>
        <p:spPr/>
        <p:txBody>
          <a:bodyPr/>
          <a:lstStyle/>
          <a:p>
            <a:fld id="{E8BFE119-F97B-46BA-80AE-503953F0F757}" type="datetimeFigureOut">
              <a:rPr lang="bg-BG" smtClean="0"/>
              <a:pPr/>
              <a:t>4.6.2024 г.</a:t>
            </a:fld>
            <a:endParaRPr lang="bg-BG"/>
          </a:p>
        </p:txBody>
      </p:sp>
      <p:sp>
        <p:nvSpPr>
          <p:cNvPr id="5" name="Контейнер за долния колонтитул 4"/>
          <p:cNvSpPr>
            <a:spLocks noGrp="1"/>
          </p:cNvSpPr>
          <p:nvPr>
            <p:ph type="ftr" sz="quarter" idx="11"/>
          </p:nvPr>
        </p:nvSpPr>
        <p:spPr/>
        <p:txBody>
          <a:bodyPr/>
          <a:lstStyle/>
          <a:p>
            <a:endParaRPr lang="bg-BG"/>
          </a:p>
        </p:txBody>
      </p:sp>
      <p:sp>
        <p:nvSpPr>
          <p:cNvPr id="6" name="Контейнер за номер на слайда 5"/>
          <p:cNvSpPr>
            <a:spLocks noGrp="1"/>
          </p:cNvSpPr>
          <p:nvPr>
            <p:ph type="sldNum" sz="quarter" idx="12"/>
          </p:nvPr>
        </p:nvSpPr>
        <p:spPr/>
        <p:txBody>
          <a:bodyPr/>
          <a:lstStyle/>
          <a:p>
            <a:fld id="{151DE3B3-39FA-486B-B9F2-F616F5A7A551}" type="slidenum">
              <a:rPr lang="bg-BG" smtClean="0"/>
              <a:pPr/>
              <a:t>‹#›</a:t>
            </a:fld>
            <a:endParaRPr lang="bg-BG"/>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но заглавие и текст">
    <p:spTree>
      <p:nvGrpSpPr>
        <p:cNvPr id="1" name=""/>
        <p:cNvGrpSpPr/>
        <p:nvPr/>
      </p:nvGrpSpPr>
      <p:grpSpPr>
        <a:xfrm>
          <a:off x="0" y="0"/>
          <a:ext cx="0" cy="0"/>
          <a:chOff x="0" y="0"/>
          <a:chExt cx="0" cy="0"/>
        </a:xfrm>
      </p:grpSpPr>
      <p:sp>
        <p:nvSpPr>
          <p:cNvPr id="2" name="Вертикално заглавие 1"/>
          <p:cNvSpPr>
            <a:spLocks noGrp="1"/>
          </p:cNvSpPr>
          <p:nvPr>
            <p:ph type="title" orient="vert"/>
          </p:nvPr>
        </p:nvSpPr>
        <p:spPr>
          <a:xfrm>
            <a:off x="6629400" y="274639"/>
            <a:ext cx="1676400" cy="5851525"/>
          </a:xfrm>
        </p:spPr>
        <p:txBody>
          <a:bodyPr vert="eaVert"/>
          <a:lstStyle/>
          <a:p>
            <a:r>
              <a:rPr kumimoji="0" lang="bg-BG"/>
              <a:t>Щракнете, за да редактирате стила на заглавието в образеца</a:t>
            </a:r>
            <a:endParaRPr kumimoji="0" lang="en-US"/>
          </a:p>
        </p:txBody>
      </p:sp>
      <p:sp>
        <p:nvSpPr>
          <p:cNvPr id="3" name="Контейнер за вертикален текст 2"/>
          <p:cNvSpPr>
            <a:spLocks noGrp="1"/>
          </p:cNvSpPr>
          <p:nvPr>
            <p:ph type="body" orient="vert" idx="1"/>
          </p:nvPr>
        </p:nvSpPr>
        <p:spPr>
          <a:xfrm>
            <a:off x="457200" y="274638"/>
            <a:ext cx="6019800" cy="5851525"/>
          </a:xfrm>
        </p:spPr>
        <p:txBody>
          <a:bodyPr vert="eaVert"/>
          <a:lstStyle/>
          <a:p>
            <a:pPr lvl="0" eaLnBrk="1" latinLnBrk="0" hangingPunct="1"/>
            <a:r>
              <a:rPr lang="bg-BG"/>
              <a:t>Щракн., за да ред. стил на загл. в обр.</a:t>
            </a:r>
          </a:p>
          <a:p>
            <a:pPr lvl="1" eaLnBrk="1" latinLnBrk="0" hangingPunct="1"/>
            <a:r>
              <a:rPr lang="bg-BG"/>
              <a:t>Второ ниво</a:t>
            </a:r>
          </a:p>
          <a:p>
            <a:pPr lvl="2" eaLnBrk="1" latinLnBrk="0" hangingPunct="1"/>
            <a:r>
              <a:rPr lang="bg-BG"/>
              <a:t>Трето ниво</a:t>
            </a:r>
          </a:p>
          <a:p>
            <a:pPr lvl="3" eaLnBrk="1" latinLnBrk="0" hangingPunct="1"/>
            <a:r>
              <a:rPr lang="bg-BG"/>
              <a:t>Четвърто ниво</a:t>
            </a:r>
          </a:p>
          <a:p>
            <a:pPr lvl="4" eaLnBrk="1" latinLnBrk="0" hangingPunct="1"/>
            <a:r>
              <a:rPr lang="bg-BG"/>
              <a:t>Пето ниво</a:t>
            </a:r>
            <a:endParaRPr kumimoji="0" lang="en-US"/>
          </a:p>
        </p:txBody>
      </p:sp>
      <p:sp>
        <p:nvSpPr>
          <p:cNvPr id="4" name="Контейнер за дата 3"/>
          <p:cNvSpPr>
            <a:spLocks noGrp="1"/>
          </p:cNvSpPr>
          <p:nvPr>
            <p:ph type="dt" sz="half" idx="10"/>
          </p:nvPr>
        </p:nvSpPr>
        <p:spPr/>
        <p:txBody>
          <a:bodyPr/>
          <a:lstStyle/>
          <a:p>
            <a:fld id="{E8BFE119-F97B-46BA-80AE-503953F0F757}" type="datetimeFigureOut">
              <a:rPr lang="bg-BG" smtClean="0"/>
              <a:pPr/>
              <a:t>4.6.2024 г.</a:t>
            </a:fld>
            <a:endParaRPr lang="bg-BG"/>
          </a:p>
        </p:txBody>
      </p:sp>
      <p:sp>
        <p:nvSpPr>
          <p:cNvPr id="5" name="Контейнер за долния колонтитул 4"/>
          <p:cNvSpPr>
            <a:spLocks noGrp="1"/>
          </p:cNvSpPr>
          <p:nvPr>
            <p:ph type="ftr" sz="quarter" idx="11"/>
          </p:nvPr>
        </p:nvSpPr>
        <p:spPr/>
        <p:txBody>
          <a:bodyPr/>
          <a:lstStyle/>
          <a:p>
            <a:endParaRPr lang="bg-BG"/>
          </a:p>
        </p:txBody>
      </p:sp>
      <p:sp>
        <p:nvSpPr>
          <p:cNvPr id="6" name="Контейнер за номер на слайда 5"/>
          <p:cNvSpPr>
            <a:spLocks noGrp="1"/>
          </p:cNvSpPr>
          <p:nvPr>
            <p:ph type="sldNum" sz="quarter" idx="12"/>
          </p:nvPr>
        </p:nvSpPr>
        <p:spPr/>
        <p:txBody>
          <a:bodyPr/>
          <a:lstStyle/>
          <a:p>
            <a:fld id="{151DE3B3-39FA-486B-B9F2-F616F5A7A551}" type="slidenum">
              <a:rPr lang="bg-BG" smtClean="0"/>
              <a:pPr/>
              <a:t>‹#›</a:t>
            </a:fld>
            <a:endParaRPr lang="bg-BG"/>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лавие и съдържание">
    <p:spTree>
      <p:nvGrpSpPr>
        <p:cNvPr id="1" name=""/>
        <p:cNvGrpSpPr/>
        <p:nvPr/>
      </p:nvGrpSpPr>
      <p:grpSpPr>
        <a:xfrm>
          <a:off x="0" y="0"/>
          <a:ext cx="0" cy="0"/>
          <a:chOff x="0" y="0"/>
          <a:chExt cx="0" cy="0"/>
        </a:xfrm>
      </p:grpSpPr>
      <p:sp>
        <p:nvSpPr>
          <p:cNvPr id="2" name="Заглавие 1"/>
          <p:cNvSpPr>
            <a:spLocks noGrp="1"/>
          </p:cNvSpPr>
          <p:nvPr>
            <p:ph type="title"/>
          </p:nvPr>
        </p:nvSpPr>
        <p:spPr/>
        <p:txBody>
          <a:bodyPr/>
          <a:lstStyle/>
          <a:p>
            <a:r>
              <a:rPr kumimoji="0" lang="bg-BG"/>
              <a:t>Щракнете, за да редактирате стила на заглавието в образеца</a:t>
            </a:r>
            <a:endParaRPr kumimoji="0" lang="en-US"/>
          </a:p>
        </p:txBody>
      </p:sp>
      <p:sp>
        <p:nvSpPr>
          <p:cNvPr id="8" name="Контейнер за съдържание 7"/>
          <p:cNvSpPr>
            <a:spLocks noGrp="1"/>
          </p:cNvSpPr>
          <p:nvPr>
            <p:ph sz="quarter" idx="1"/>
          </p:nvPr>
        </p:nvSpPr>
        <p:spPr>
          <a:xfrm>
            <a:off x="457200" y="1600200"/>
            <a:ext cx="7467600" cy="4873752"/>
          </a:xfrm>
        </p:spPr>
        <p:txBody>
          <a:bodyPr/>
          <a:lstStyle/>
          <a:p>
            <a:pPr lvl="0" eaLnBrk="1" latinLnBrk="0" hangingPunct="1"/>
            <a:r>
              <a:rPr lang="bg-BG"/>
              <a:t>Щракн., за да ред. стил на загл. в обр.</a:t>
            </a:r>
          </a:p>
          <a:p>
            <a:pPr lvl="1" eaLnBrk="1" latinLnBrk="0" hangingPunct="1"/>
            <a:r>
              <a:rPr lang="bg-BG"/>
              <a:t>Второ ниво</a:t>
            </a:r>
          </a:p>
          <a:p>
            <a:pPr lvl="2" eaLnBrk="1" latinLnBrk="0" hangingPunct="1"/>
            <a:r>
              <a:rPr lang="bg-BG"/>
              <a:t>Трето ниво</a:t>
            </a:r>
          </a:p>
          <a:p>
            <a:pPr lvl="3" eaLnBrk="1" latinLnBrk="0" hangingPunct="1"/>
            <a:r>
              <a:rPr lang="bg-BG"/>
              <a:t>Четвърто ниво</a:t>
            </a:r>
          </a:p>
          <a:p>
            <a:pPr lvl="4" eaLnBrk="1" latinLnBrk="0" hangingPunct="1"/>
            <a:r>
              <a:rPr lang="bg-BG"/>
              <a:t>Пето ниво</a:t>
            </a:r>
            <a:endParaRPr kumimoji="0" lang="en-US"/>
          </a:p>
        </p:txBody>
      </p:sp>
      <p:sp>
        <p:nvSpPr>
          <p:cNvPr id="7" name="Контейнер за дата 6"/>
          <p:cNvSpPr>
            <a:spLocks noGrp="1"/>
          </p:cNvSpPr>
          <p:nvPr>
            <p:ph type="dt" sz="half" idx="14"/>
          </p:nvPr>
        </p:nvSpPr>
        <p:spPr/>
        <p:txBody>
          <a:bodyPr rtlCol="0"/>
          <a:lstStyle/>
          <a:p>
            <a:fld id="{E8BFE119-F97B-46BA-80AE-503953F0F757}" type="datetimeFigureOut">
              <a:rPr lang="bg-BG" smtClean="0"/>
              <a:pPr/>
              <a:t>4.6.2024 г.</a:t>
            </a:fld>
            <a:endParaRPr lang="bg-BG"/>
          </a:p>
        </p:txBody>
      </p:sp>
      <p:sp>
        <p:nvSpPr>
          <p:cNvPr id="9" name="Контейнер за номер на слайда 8"/>
          <p:cNvSpPr>
            <a:spLocks noGrp="1"/>
          </p:cNvSpPr>
          <p:nvPr>
            <p:ph type="sldNum" sz="quarter" idx="15"/>
          </p:nvPr>
        </p:nvSpPr>
        <p:spPr/>
        <p:txBody>
          <a:bodyPr rtlCol="0"/>
          <a:lstStyle/>
          <a:p>
            <a:fld id="{151DE3B3-39FA-486B-B9F2-F616F5A7A551}" type="slidenum">
              <a:rPr lang="bg-BG" smtClean="0"/>
              <a:pPr/>
              <a:t>‹#›</a:t>
            </a:fld>
            <a:endParaRPr lang="bg-BG"/>
          </a:p>
        </p:txBody>
      </p:sp>
      <p:sp>
        <p:nvSpPr>
          <p:cNvPr id="10" name="Контейнер за долния колонтитул 9"/>
          <p:cNvSpPr>
            <a:spLocks noGrp="1"/>
          </p:cNvSpPr>
          <p:nvPr>
            <p:ph type="ftr" sz="quarter" idx="16"/>
          </p:nvPr>
        </p:nvSpPr>
        <p:spPr/>
        <p:txBody>
          <a:bodyPr rtlCol="0"/>
          <a:lstStyle/>
          <a:p>
            <a:endParaRPr lang="bg-BG"/>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лавка на секция">
    <p:bg>
      <p:bgRef idx="1001">
        <a:schemeClr val="bg2"/>
      </p:bgRef>
    </p:bg>
    <p:spTree>
      <p:nvGrpSpPr>
        <p:cNvPr id="1" name=""/>
        <p:cNvGrpSpPr/>
        <p:nvPr/>
      </p:nvGrpSpPr>
      <p:grpSpPr>
        <a:xfrm>
          <a:off x="0" y="0"/>
          <a:ext cx="0" cy="0"/>
          <a:chOff x="0" y="0"/>
          <a:chExt cx="0" cy="0"/>
        </a:xfrm>
      </p:grpSpPr>
      <p:sp>
        <p:nvSpPr>
          <p:cNvPr id="2" name="Заглавие 1"/>
          <p:cNvSpPr>
            <a:spLocks noGrp="1"/>
          </p:cNvSpPr>
          <p:nvPr>
            <p:ph type="title"/>
          </p:nvPr>
        </p:nvSpPr>
        <p:spPr>
          <a:xfrm>
            <a:off x="2286000" y="2895600"/>
            <a:ext cx="6172200" cy="2053590"/>
          </a:xfrm>
        </p:spPr>
        <p:txBody>
          <a:bodyPr/>
          <a:lstStyle>
            <a:lvl1pPr algn="l">
              <a:buNone/>
              <a:defRPr sz="3000" b="1" cap="small" baseline="0"/>
            </a:lvl1pPr>
          </a:lstStyle>
          <a:p>
            <a:r>
              <a:rPr kumimoji="0" lang="bg-BG"/>
              <a:t>Щракнете, за да редактирате стила на заглавието в образеца</a:t>
            </a:r>
            <a:endParaRPr kumimoji="0" lang="en-US"/>
          </a:p>
        </p:txBody>
      </p:sp>
      <p:sp>
        <p:nvSpPr>
          <p:cNvPr id="3" name="Текстов контейнер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bg-BG"/>
              <a:t>Щракн., за да ред. стил на загл. в обр.</a:t>
            </a:r>
          </a:p>
        </p:txBody>
      </p:sp>
      <p:sp>
        <p:nvSpPr>
          <p:cNvPr id="4" name="Контейнер за дата 3"/>
          <p:cNvSpPr>
            <a:spLocks noGrp="1"/>
          </p:cNvSpPr>
          <p:nvPr>
            <p:ph type="dt" sz="half" idx="10"/>
          </p:nvPr>
        </p:nvSpPr>
        <p:spPr bwMode="auto">
          <a:xfrm rot="5400000">
            <a:off x="7763256" y="1170432"/>
            <a:ext cx="2286000" cy="381000"/>
          </a:xfrm>
        </p:spPr>
        <p:txBody>
          <a:bodyPr/>
          <a:lstStyle/>
          <a:p>
            <a:fld id="{E8BFE119-F97B-46BA-80AE-503953F0F757}" type="datetimeFigureOut">
              <a:rPr lang="bg-BG" smtClean="0"/>
              <a:pPr/>
              <a:t>4.6.2024 г.</a:t>
            </a:fld>
            <a:endParaRPr lang="bg-BG"/>
          </a:p>
        </p:txBody>
      </p:sp>
      <p:sp>
        <p:nvSpPr>
          <p:cNvPr id="5" name="Контейнер за долния колонтитул 4"/>
          <p:cNvSpPr>
            <a:spLocks noGrp="1"/>
          </p:cNvSpPr>
          <p:nvPr>
            <p:ph type="ftr" sz="quarter" idx="11"/>
          </p:nvPr>
        </p:nvSpPr>
        <p:spPr bwMode="auto">
          <a:xfrm rot="5400000">
            <a:off x="7077456" y="4178808"/>
            <a:ext cx="3657600" cy="384048"/>
          </a:xfrm>
        </p:spPr>
        <p:txBody>
          <a:bodyPr/>
          <a:lstStyle/>
          <a:p>
            <a:endParaRPr lang="bg-BG"/>
          </a:p>
        </p:txBody>
      </p:sp>
      <p:sp>
        <p:nvSpPr>
          <p:cNvPr id="9" name="Правоъгълник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Правоъгълник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Правоъгълник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Правоъгълник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Право съединение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Право съединение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Право съединение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Право съединение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Право съединение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Правоъгълник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Овал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Овал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Овал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Овал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Овал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Право съединение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Контейнер за номер на слайда 5"/>
          <p:cNvSpPr>
            <a:spLocks noGrp="1"/>
          </p:cNvSpPr>
          <p:nvPr>
            <p:ph type="sldNum" sz="quarter" idx="12"/>
          </p:nvPr>
        </p:nvSpPr>
        <p:spPr bwMode="auto">
          <a:xfrm>
            <a:off x="1340616" y="4928702"/>
            <a:ext cx="609600" cy="517524"/>
          </a:xfrm>
        </p:spPr>
        <p:txBody>
          <a:bodyPr/>
          <a:lstStyle/>
          <a:p>
            <a:fld id="{151DE3B3-39FA-486B-B9F2-F616F5A7A551}" type="slidenum">
              <a:rPr lang="bg-BG" smtClean="0"/>
              <a:pPr/>
              <a:t>‹#›</a:t>
            </a:fld>
            <a:endParaRPr lang="bg-BG"/>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е съдържания">
    <p:spTree>
      <p:nvGrpSpPr>
        <p:cNvPr id="1" name=""/>
        <p:cNvGrpSpPr/>
        <p:nvPr/>
      </p:nvGrpSpPr>
      <p:grpSpPr>
        <a:xfrm>
          <a:off x="0" y="0"/>
          <a:ext cx="0" cy="0"/>
          <a:chOff x="0" y="0"/>
          <a:chExt cx="0" cy="0"/>
        </a:xfrm>
      </p:grpSpPr>
      <p:sp>
        <p:nvSpPr>
          <p:cNvPr id="2" name="Заглавие 1"/>
          <p:cNvSpPr>
            <a:spLocks noGrp="1"/>
          </p:cNvSpPr>
          <p:nvPr>
            <p:ph type="title"/>
          </p:nvPr>
        </p:nvSpPr>
        <p:spPr/>
        <p:txBody>
          <a:bodyPr/>
          <a:lstStyle/>
          <a:p>
            <a:r>
              <a:rPr kumimoji="0" lang="bg-BG"/>
              <a:t>Щракнете, за да редактирате стила на заглавието в образеца</a:t>
            </a:r>
            <a:endParaRPr kumimoji="0" lang="en-US"/>
          </a:p>
        </p:txBody>
      </p:sp>
      <p:sp>
        <p:nvSpPr>
          <p:cNvPr id="5" name="Контейнер за дата 4"/>
          <p:cNvSpPr>
            <a:spLocks noGrp="1"/>
          </p:cNvSpPr>
          <p:nvPr>
            <p:ph type="dt" sz="half" idx="10"/>
          </p:nvPr>
        </p:nvSpPr>
        <p:spPr/>
        <p:txBody>
          <a:bodyPr/>
          <a:lstStyle/>
          <a:p>
            <a:fld id="{E8BFE119-F97B-46BA-80AE-503953F0F757}" type="datetimeFigureOut">
              <a:rPr lang="bg-BG" smtClean="0"/>
              <a:pPr/>
              <a:t>4.6.2024 г.</a:t>
            </a:fld>
            <a:endParaRPr lang="bg-BG"/>
          </a:p>
        </p:txBody>
      </p:sp>
      <p:sp>
        <p:nvSpPr>
          <p:cNvPr id="6" name="Контейнер за долния колонтитул 5"/>
          <p:cNvSpPr>
            <a:spLocks noGrp="1"/>
          </p:cNvSpPr>
          <p:nvPr>
            <p:ph type="ftr" sz="quarter" idx="11"/>
          </p:nvPr>
        </p:nvSpPr>
        <p:spPr/>
        <p:txBody>
          <a:bodyPr/>
          <a:lstStyle/>
          <a:p>
            <a:endParaRPr lang="bg-BG"/>
          </a:p>
        </p:txBody>
      </p:sp>
      <p:sp>
        <p:nvSpPr>
          <p:cNvPr id="7" name="Контейнер за номер на слайда 6"/>
          <p:cNvSpPr>
            <a:spLocks noGrp="1"/>
          </p:cNvSpPr>
          <p:nvPr>
            <p:ph type="sldNum" sz="quarter" idx="12"/>
          </p:nvPr>
        </p:nvSpPr>
        <p:spPr/>
        <p:txBody>
          <a:bodyPr/>
          <a:lstStyle/>
          <a:p>
            <a:fld id="{151DE3B3-39FA-486B-B9F2-F616F5A7A551}" type="slidenum">
              <a:rPr lang="bg-BG" smtClean="0"/>
              <a:pPr/>
              <a:t>‹#›</a:t>
            </a:fld>
            <a:endParaRPr lang="bg-BG"/>
          </a:p>
        </p:txBody>
      </p:sp>
      <p:sp>
        <p:nvSpPr>
          <p:cNvPr id="9" name="Контейнер за съдържание 8"/>
          <p:cNvSpPr>
            <a:spLocks noGrp="1"/>
          </p:cNvSpPr>
          <p:nvPr>
            <p:ph sz="quarter" idx="1"/>
          </p:nvPr>
        </p:nvSpPr>
        <p:spPr>
          <a:xfrm>
            <a:off x="457200" y="1600200"/>
            <a:ext cx="3657600" cy="4572000"/>
          </a:xfrm>
        </p:spPr>
        <p:txBody>
          <a:bodyPr/>
          <a:lstStyle/>
          <a:p>
            <a:pPr lvl="0" eaLnBrk="1" latinLnBrk="0" hangingPunct="1"/>
            <a:r>
              <a:rPr lang="bg-BG"/>
              <a:t>Щракн., за да ред. стил на загл. в обр.</a:t>
            </a:r>
          </a:p>
          <a:p>
            <a:pPr lvl="1" eaLnBrk="1" latinLnBrk="0" hangingPunct="1"/>
            <a:r>
              <a:rPr lang="bg-BG"/>
              <a:t>Второ ниво</a:t>
            </a:r>
          </a:p>
          <a:p>
            <a:pPr lvl="2" eaLnBrk="1" latinLnBrk="0" hangingPunct="1"/>
            <a:r>
              <a:rPr lang="bg-BG"/>
              <a:t>Трето ниво</a:t>
            </a:r>
          </a:p>
          <a:p>
            <a:pPr lvl="3" eaLnBrk="1" latinLnBrk="0" hangingPunct="1"/>
            <a:r>
              <a:rPr lang="bg-BG"/>
              <a:t>Четвърто ниво</a:t>
            </a:r>
          </a:p>
          <a:p>
            <a:pPr lvl="4" eaLnBrk="1" latinLnBrk="0" hangingPunct="1"/>
            <a:r>
              <a:rPr lang="bg-BG"/>
              <a:t>Пето ниво</a:t>
            </a:r>
            <a:endParaRPr kumimoji="0" lang="en-US"/>
          </a:p>
        </p:txBody>
      </p:sp>
      <p:sp>
        <p:nvSpPr>
          <p:cNvPr id="11" name="Контейнер за съдържание 10"/>
          <p:cNvSpPr>
            <a:spLocks noGrp="1"/>
          </p:cNvSpPr>
          <p:nvPr>
            <p:ph sz="quarter" idx="2"/>
          </p:nvPr>
        </p:nvSpPr>
        <p:spPr>
          <a:xfrm>
            <a:off x="4270248" y="1600200"/>
            <a:ext cx="3657600" cy="4572000"/>
          </a:xfrm>
        </p:spPr>
        <p:txBody>
          <a:bodyPr/>
          <a:lstStyle/>
          <a:p>
            <a:pPr lvl="0" eaLnBrk="1" latinLnBrk="0" hangingPunct="1"/>
            <a:r>
              <a:rPr lang="bg-BG"/>
              <a:t>Щракн., за да ред. стил на загл. в обр.</a:t>
            </a:r>
          </a:p>
          <a:p>
            <a:pPr lvl="1" eaLnBrk="1" latinLnBrk="0" hangingPunct="1"/>
            <a:r>
              <a:rPr lang="bg-BG"/>
              <a:t>Второ ниво</a:t>
            </a:r>
          </a:p>
          <a:p>
            <a:pPr lvl="2" eaLnBrk="1" latinLnBrk="0" hangingPunct="1"/>
            <a:r>
              <a:rPr lang="bg-BG"/>
              <a:t>Трето ниво</a:t>
            </a:r>
          </a:p>
          <a:p>
            <a:pPr lvl="3" eaLnBrk="1" latinLnBrk="0" hangingPunct="1"/>
            <a:r>
              <a:rPr lang="bg-BG"/>
              <a:t>Четвърто ниво</a:t>
            </a:r>
          </a:p>
          <a:p>
            <a:pPr lvl="4" eaLnBrk="1" latinLnBrk="0" hangingPunct="1"/>
            <a:r>
              <a:rPr lang="bg-BG"/>
              <a:t>Пето ниво</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лавие 1"/>
          <p:cNvSpPr>
            <a:spLocks noGrp="1"/>
          </p:cNvSpPr>
          <p:nvPr>
            <p:ph type="title"/>
          </p:nvPr>
        </p:nvSpPr>
        <p:spPr>
          <a:xfrm>
            <a:off x="457200" y="273050"/>
            <a:ext cx="7543800" cy="1143000"/>
          </a:xfrm>
        </p:spPr>
        <p:txBody>
          <a:bodyPr anchor="b"/>
          <a:lstStyle>
            <a:lvl1pPr>
              <a:defRPr/>
            </a:lvl1pPr>
          </a:lstStyle>
          <a:p>
            <a:r>
              <a:rPr kumimoji="0" lang="bg-BG"/>
              <a:t>Щракнете, за да редактирате стила на заглавието в образеца</a:t>
            </a:r>
            <a:endParaRPr kumimoji="0" lang="en-US"/>
          </a:p>
        </p:txBody>
      </p:sp>
      <p:sp>
        <p:nvSpPr>
          <p:cNvPr id="7" name="Контейнер за дата 6"/>
          <p:cNvSpPr>
            <a:spLocks noGrp="1"/>
          </p:cNvSpPr>
          <p:nvPr>
            <p:ph type="dt" sz="half" idx="10"/>
          </p:nvPr>
        </p:nvSpPr>
        <p:spPr/>
        <p:txBody>
          <a:bodyPr/>
          <a:lstStyle/>
          <a:p>
            <a:fld id="{E8BFE119-F97B-46BA-80AE-503953F0F757}" type="datetimeFigureOut">
              <a:rPr lang="bg-BG" smtClean="0"/>
              <a:pPr/>
              <a:t>4.6.2024 г.</a:t>
            </a:fld>
            <a:endParaRPr lang="bg-BG"/>
          </a:p>
        </p:txBody>
      </p:sp>
      <p:sp>
        <p:nvSpPr>
          <p:cNvPr id="8" name="Контейнер за долния колонтитул 7"/>
          <p:cNvSpPr>
            <a:spLocks noGrp="1"/>
          </p:cNvSpPr>
          <p:nvPr>
            <p:ph type="ftr" sz="quarter" idx="11"/>
          </p:nvPr>
        </p:nvSpPr>
        <p:spPr/>
        <p:txBody>
          <a:bodyPr/>
          <a:lstStyle/>
          <a:p>
            <a:endParaRPr lang="bg-BG"/>
          </a:p>
        </p:txBody>
      </p:sp>
      <p:sp>
        <p:nvSpPr>
          <p:cNvPr id="9" name="Контейнер за номер на слайда 8"/>
          <p:cNvSpPr>
            <a:spLocks noGrp="1"/>
          </p:cNvSpPr>
          <p:nvPr>
            <p:ph type="sldNum" sz="quarter" idx="12"/>
          </p:nvPr>
        </p:nvSpPr>
        <p:spPr/>
        <p:txBody>
          <a:bodyPr/>
          <a:lstStyle/>
          <a:p>
            <a:fld id="{151DE3B3-39FA-486B-B9F2-F616F5A7A551}" type="slidenum">
              <a:rPr lang="bg-BG" smtClean="0"/>
              <a:pPr/>
              <a:t>‹#›</a:t>
            </a:fld>
            <a:endParaRPr lang="bg-BG"/>
          </a:p>
        </p:txBody>
      </p:sp>
      <p:sp>
        <p:nvSpPr>
          <p:cNvPr id="11" name="Контейнер за съдържание 10"/>
          <p:cNvSpPr>
            <a:spLocks noGrp="1"/>
          </p:cNvSpPr>
          <p:nvPr>
            <p:ph sz="quarter" idx="2"/>
          </p:nvPr>
        </p:nvSpPr>
        <p:spPr>
          <a:xfrm>
            <a:off x="457200" y="2362200"/>
            <a:ext cx="3657600" cy="3886200"/>
          </a:xfrm>
        </p:spPr>
        <p:txBody>
          <a:bodyPr/>
          <a:lstStyle/>
          <a:p>
            <a:pPr lvl="0" eaLnBrk="1" latinLnBrk="0" hangingPunct="1"/>
            <a:r>
              <a:rPr lang="bg-BG"/>
              <a:t>Щракн., за да ред. стил на загл. в обр.</a:t>
            </a:r>
          </a:p>
          <a:p>
            <a:pPr lvl="1" eaLnBrk="1" latinLnBrk="0" hangingPunct="1"/>
            <a:r>
              <a:rPr lang="bg-BG"/>
              <a:t>Второ ниво</a:t>
            </a:r>
          </a:p>
          <a:p>
            <a:pPr lvl="2" eaLnBrk="1" latinLnBrk="0" hangingPunct="1"/>
            <a:r>
              <a:rPr lang="bg-BG"/>
              <a:t>Трето ниво</a:t>
            </a:r>
          </a:p>
          <a:p>
            <a:pPr lvl="3" eaLnBrk="1" latinLnBrk="0" hangingPunct="1"/>
            <a:r>
              <a:rPr lang="bg-BG"/>
              <a:t>Четвърто ниво</a:t>
            </a:r>
          </a:p>
          <a:p>
            <a:pPr lvl="4" eaLnBrk="1" latinLnBrk="0" hangingPunct="1"/>
            <a:r>
              <a:rPr lang="bg-BG"/>
              <a:t>Пето ниво</a:t>
            </a:r>
            <a:endParaRPr kumimoji="0" lang="en-US"/>
          </a:p>
        </p:txBody>
      </p:sp>
      <p:sp>
        <p:nvSpPr>
          <p:cNvPr id="13" name="Контейнер за съдържание 12"/>
          <p:cNvSpPr>
            <a:spLocks noGrp="1"/>
          </p:cNvSpPr>
          <p:nvPr>
            <p:ph sz="quarter" idx="4"/>
          </p:nvPr>
        </p:nvSpPr>
        <p:spPr>
          <a:xfrm>
            <a:off x="4371975" y="2362200"/>
            <a:ext cx="3657600" cy="3886200"/>
          </a:xfrm>
        </p:spPr>
        <p:txBody>
          <a:bodyPr/>
          <a:lstStyle/>
          <a:p>
            <a:pPr lvl="0" eaLnBrk="1" latinLnBrk="0" hangingPunct="1"/>
            <a:r>
              <a:rPr lang="bg-BG"/>
              <a:t>Щракн., за да ред. стил на загл. в обр.</a:t>
            </a:r>
          </a:p>
          <a:p>
            <a:pPr lvl="1" eaLnBrk="1" latinLnBrk="0" hangingPunct="1"/>
            <a:r>
              <a:rPr lang="bg-BG"/>
              <a:t>Второ ниво</a:t>
            </a:r>
          </a:p>
          <a:p>
            <a:pPr lvl="2" eaLnBrk="1" latinLnBrk="0" hangingPunct="1"/>
            <a:r>
              <a:rPr lang="bg-BG"/>
              <a:t>Трето ниво</a:t>
            </a:r>
          </a:p>
          <a:p>
            <a:pPr lvl="3" eaLnBrk="1" latinLnBrk="0" hangingPunct="1"/>
            <a:r>
              <a:rPr lang="bg-BG"/>
              <a:t>Четвърто ниво</a:t>
            </a:r>
          </a:p>
          <a:p>
            <a:pPr lvl="4" eaLnBrk="1" latinLnBrk="0" hangingPunct="1"/>
            <a:r>
              <a:rPr lang="bg-BG"/>
              <a:t>Пето ниво</a:t>
            </a:r>
            <a:endParaRPr kumimoji="0" lang="en-US"/>
          </a:p>
        </p:txBody>
      </p:sp>
      <p:sp>
        <p:nvSpPr>
          <p:cNvPr id="12" name="Текстов контейнер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bg-BG"/>
              <a:t>Щракн., за да ред. стил на загл. в обр.</a:t>
            </a:r>
          </a:p>
        </p:txBody>
      </p:sp>
      <p:sp>
        <p:nvSpPr>
          <p:cNvPr id="14" name="Текстов контейнер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bg-BG"/>
              <a:t>Щракн., за да ред. стил на загл. в обр.</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Само заглавие">
    <p:spTree>
      <p:nvGrpSpPr>
        <p:cNvPr id="1" name=""/>
        <p:cNvGrpSpPr/>
        <p:nvPr/>
      </p:nvGrpSpPr>
      <p:grpSpPr>
        <a:xfrm>
          <a:off x="0" y="0"/>
          <a:ext cx="0" cy="0"/>
          <a:chOff x="0" y="0"/>
          <a:chExt cx="0" cy="0"/>
        </a:xfrm>
      </p:grpSpPr>
      <p:sp>
        <p:nvSpPr>
          <p:cNvPr id="2" name="Заглавие 1"/>
          <p:cNvSpPr>
            <a:spLocks noGrp="1"/>
          </p:cNvSpPr>
          <p:nvPr>
            <p:ph type="title"/>
          </p:nvPr>
        </p:nvSpPr>
        <p:spPr/>
        <p:txBody>
          <a:bodyPr/>
          <a:lstStyle/>
          <a:p>
            <a:r>
              <a:rPr kumimoji="0" lang="bg-BG"/>
              <a:t>Щракнете, за да редактирате стила на заглавието в образеца</a:t>
            </a:r>
            <a:endParaRPr kumimoji="0" lang="en-US"/>
          </a:p>
        </p:txBody>
      </p:sp>
      <p:sp>
        <p:nvSpPr>
          <p:cNvPr id="6" name="Контейнер за дата 5"/>
          <p:cNvSpPr>
            <a:spLocks noGrp="1"/>
          </p:cNvSpPr>
          <p:nvPr>
            <p:ph type="dt" sz="half" idx="10"/>
          </p:nvPr>
        </p:nvSpPr>
        <p:spPr/>
        <p:txBody>
          <a:bodyPr rtlCol="0"/>
          <a:lstStyle/>
          <a:p>
            <a:fld id="{E8BFE119-F97B-46BA-80AE-503953F0F757}" type="datetimeFigureOut">
              <a:rPr lang="bg-BG" smtClean="0"/>
              <a:pPr/>
              <a:t>4.6.2024 г.</a:t>
            </a:fld>
            <a:endParaRPr lang="bg-BG"/>
          </a:p>
        </p:txBody>
      </p:sp>
      <p:sp>
        <p:nvSpPr>
          <p:cNvPr id="7" name="Контейнер за номер на слайда 6"/>
          <p:cNvSpPr>
            <a:spLocks noGrp="1"/>
          </p:cNvSpPr>
          <p:nvPr>
            <p:ph type="sldNum" sz="quarter" idx="11"/>
          </p:nvPr>
        </p:nvSpPr>
        <p:spPr/>
        <p:txBody>
          <a:bodyPr rtlCol="0"/>
          <a:lstStyle/>
          <a:p>
            <a:fld id="{151DE3B3-39FA-486B-B9F2-F616F5A7A551}" type="slidenum">
              <a:rPr lang="bg-BG" smtClean="0"/>
              <a:pPr/>
              <a:t>‹#›</a:t>
            </a:fld>
            <a:endParaRPr lang="bg-BG"/>
          </a:p>
        </p:txBody>
      </p:sp>
      <p:sp>
        <p:nvSpPr>
          <p:cNvPr id="8" name="Контейнер за долния колонтитул 7"/>
          <p:cNvSpPr>
            <a:spLocks noGrp="1"/>
          </p:cNvSpPr>
          <p:nvPr>
            <p:ph type="ftr" sz="quarter" idx="12"/>
          </p:nvPr>
        </p:nvSpPr>
        <p:spPr/>
        <p:txBody>
          <a:bodyPr rtlCol="0"/>
          <a:lstStyle/>
          <a:p>
            <a:endParaRPr lang="bg-BG"/>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разен">
    <p:spTree>
      <p:nvGrpSpPr>
        <p:cNvPr id="1" name=""/>
        <p:cNvGrpSpPr/>
        <p:nvPr/>
      </p:nvGrpSpPr>
      <p:grpSpPr>
        <a:xfrm>
          <a:off x="0" y="0"/>
          <a:ext cx="0" cy="0"/>
          <a:chOff x="0" y="0"/>
          <a:chExt cx="0" cy="0"/>
        </a:xfrm>
      </p:grpSpPr>
      <p:sp>
        <p:nvSpPr>
          <p:cNvPr id="2" name="Контейнер за дата 1"/>
          <p:cNvSpPr>
            <a:spLocks noGrp="1"/>
          </p:cNvSpPr>
          <p:nvPr>
            <p:ph type="dt" sz="half" idx="10"/>
          </p:nvPr>
        </p:nvSpPr>
        <p:spPr/>
        <p:txBody>
          <a:bodyPr/>
          <a:lstStyle/>
          <a:p>
            <a:fld id="{E8BFE119-F97B-46BA-80AE-503953F0F757}" type="datetimeFigureOut">
              <a:rPr lang="bg-BG" smtClean="0"/>
              <a:pPr/>
              <a:t>4.6.2024 г.</a:t>
            </a:fld>
            <a:endParaRPr lang="bg-BG"/>
          </a:p>
        </p:txBody>
      </p:sp>
      <p:sp>
        <p:nvSpPr>
          <p:cNvPr id="3" name="Контейнер за долния колонтитул 2"/>
          <p:cNvSpPr>
            <a:spLocks noGrp="1"/>
          </p:cNvSpPr>
          <p:nvPr>
            <p:ph type="ftr" sz="quarter" idx="11"/>
          </p:nvPr>
        </p:nvSpPr>
        <p:spPr/>
        <p:txBody>
          <a:bodyPr/>
          <a:lstStyle/>
          <a:p>
            <a:endParaRPr lang="bg-BG"/>
          </a:p>
        </p:txBody>
      </p:sp>
      <p:sp>
        <p:nvSpPr>
          <p:cNvPr id="4" name="Контейнер за номер на слайда 3"/>
          <p:cNvSpPr>
            <a:spLocks noGrp="1"/>
          </p:cNvSpPr>
          <p:nvPr>
            <p:ph type="sldNum" sz="quarter" idx="12"/>
          </p:nvPr>
        </p:nvSpPr>
        <p:spPr/>
        <p:txBody>
          <a:bodyPr/>
          <a:lstStyle/>
          <a:p>
            <a:fld id="{151DE3B3-39FA-486B-B9F2-F616F5A7A551}" type="slidenum">
              <a:rPr lang="bg-BG" smtClean="0"/>
              <a:pPr/>
              <a:t>‹#›</a:t>
            </a:fld>
            <a:endParaRPr lang="bg-BG"/>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Съдържание с надпис">
    <p:bg>
      <p:bgRef idx="1001">
        <a:schemeClr val="bg1"/>
      </p:bgRef>
    </p:bg>
    <p:spTree>
      <p:nvGrpSpPr>
        <p:cNvPr id="1" name=""/>
        <p:cNvGrpSpPr/>
        <p:nvPr/>
      </p:nvGrpSpPr>
      <p:grpSpPr>
        <a:xfrm>
          <a:off x="0" y="0"/>
          <a:ext cx="0" cy="0"/>
          <a:chOff x="0" y="0"/>
          <a:chExt cx="0" cy="0"/>
        </a:xfrm>
      </p:grpSpPr>
      <p:sp>
        <p:nvSpPr>
          <p:cNvPr id="10" name="Право съединение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Заглавие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bg-BG"/>
              <a:t>Щракнете, за да редактирате стила на заглавието в образеца</a:t>
            </a:r>
            <a:endParaRPr kumimoji="0" lang="en-US"/>
          </a:p>
        </p:txBody>
      </p:sp>
      <p:sp>
        <p:nvSpPr>
          <p:cNvPr id="3" name="Текстов контейнер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bg-BG"/>
              <a:t>Щракн., за да ред. стил на загл. в обр.</a:t>
            </a:r>
          </a:p>
        </p:txBody>
      </p:sp>
      <p:sp>
        <p:nvSpPr>
          <p:cNvPr id="8" name="Право съединение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Право съединение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Право съединение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Правоъгълник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Право съединение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Овал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Контейнер за съдържание 17"/>
          <p:cNvSpPr>
            <a:spLocks noGrp="1"/>
          </p:cNvSpPr>
          <p:nvPr>
            <p:ph sz="quarter" idx="1"/>
          </p:nvPr>
        </p:nvSpPr>
        <p:spPr>
          <a:xfrm>
            <a:off x="304800" y="274320"/>
            <a:ext cx="5638800" cy="6327648"/>
          </a:xfrm>
        </p:spPr>
        <p:txBody>
          <a:bodyPr/>
          <a:lstStyle/>
          <a:p>
            <a:pPr lvl="0" eaLnBrk="1" latinLnBrk="0" hangingPunct="1"/>
            <a:r>
              <a:rPr lang="bg-BG"/>
              <a:t>Щракн., за да ред. стил на загл. в обр.</a:t>
            </a:r>
          </a:p>
          <a:p>
            <a:pPr lvl="1" eaLnBrk="1" latinLnBrk="0" hangingPunct="1"/>
            <a:r>
              <a:rPr lang="bg-BG"/>
              <a:t>Второ ниво</a:t>
            </a:r>
          </a:p>
          <a:p>
            <a:pPr lvl="2" eaLnBrk="1" latinLnBrk="0" hangingPunct="1"/>
            <a:r>
              <a:rPr lang="bg-BG"/>
              <a:t>Трето ниво</a:t>
            </a:r>
          </a:p>
          <a:p>
            <a:pPr lvl="3" eaLnBrk="1" latinLnBrk="0" hangingPunct="1"/>
            <a:r>
              <a:rPr lang="bg-BG"/>
              <a:t>Четвърто ниво</a:t>
            </a:r>
          </a:p>
          <a:p>
            <a:pPr lvl="4" eaLnBrk="1" latinLnBrk="0" hangingPunct="1"/>
            <a:r>
              <a:rPr lang="bg-BG"/>
              <a:t>Пето ниво</a:t>
            </a:r>
            <a:endParaRPr kumimoji="0" lang="en-US"/>
          </a:p>
        </p:txBody>
      </p:sp>
      <p:sp>
        <p:nvSpPr>
          <p:cNvPr id="21" name="Контейнер за дата 20"/>
          <p:cNvSpPr>
            <a:spLocks noGrp="1"/>
          </p:cNvSpPr>
          <p:nvPr>
            <p:ph type="dt" sz="half" idx="14"/>
          </p:nvPr>
        </p:nvSpPr>
        <p:spPr/>
        <p:txBody>
          <a:bodyPr rtlCol="0"/>
          <a:lstStyle/>
          <a:p>
            <a:fld id="{E8BFE119-F97B-46BA-80AE-503953F0F757}" type="datetimeFigureOut">
              <a:rPr lang="bg-BG" smtClean="0"/>
              <a:pPr/>
              <a:t>4.6.2024 г.</a:t>
            </a:fld>
            <a:endParaRPr lang="bg-BG"/>
          </a:p>
        </p:txBody>
      </p:sp>
      <p:sp>
        <p:nvSpPr>
          <p:cNvPr id="22" name="Контейнер за номер на слайда 21"/>
          <p:cNvSpPr>
            <a:spLocks noGrp="1"/>
          </p:cNvSpPr>
          <p:nvPr>
            <p:ph type="sldNum" sz="quarter" idx="15"/>
          </p:nvPr>
        </p:nvSpPr>
        <p:spPr/>
        <p:txBody>
          <a:bodyPr rtlCol="0"/>
          <a:lstStyle/>
          <a:p>
            <a:fld id="{151DE3B3-39FA-486B-B9F2-F616F5A7A551}" type="slidenum">
              <a:rPr lang="bg-BG" smtClean="0"/>
              <a:pPr/>
              <a:t>‹#›</a:t>
            </a:fld>
            <a:endParaRPr lang="bg-BG"/>
          </a:p>
        </p:txBody>
      </p:sp>
      <p:sp>
        <p:nvSpPr>
          <p:cNvPr id="23" name="Контейнер за долния колонтитул 22"/>
          <p:cNvSpPr>
            <a:spLocks noGrp="1"/>
          </p:cNvSpPr>
          <p:nvPr>
            <p:ph type="ftr" sz="quarter" idx="16"/>
          </p:nvPr>
        </p:nvSpPr>
        <p:spPr/>
        <p:txBody>
          <a:bodyPr rtlCol="0"/>
          <a:lstStyle/>
          <a:p>
            <a:endParaRPr lang="bg-BG"/>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Картина с надпис">
    <p:spTree>
      <p:nvGrpSpPr>
        <p:cNvPr id="1" name=""/>
        <p:cNvGrpSpPr/>
        <p:nvPr/>
      </p:nvGrpSpPr>
      <p:grpSpPr>
        <a:xfrm>
          <a:off x="0" y="0"/>
          <a:ext cx="0" cy="0"/>
          <a:chOff x="0" y="0"/>
          <a:chExt cx="0" cy="0"/>
        </a:xfrm>
      </p:grpSpPr>
      <p:sp>
        <p:nvSpPr>
          <p:cNvPr id="9" name="Право съединение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Овал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Заглавие 1"/>
          <p:cNvSpPr>
            <a:spLocks noGrp="1"/>
          </p:cNvSpPr>
          <p:nvPr>
            <p:ph type="title"/>
          </p:nvPr>
        </p:nvSpPr>
        <p:spPr>
          <a:xfrm rot="5400000">
            <a:off x="3350133" y="3200400"/>
            <a:ext cx="6309360" cy="457200"/>
          </a:xfrm>
        </p:spPr>
        <p:txBody>
          <a:bodyPr anchor="b"/>
          <a:lstStyle>
            <a:lvl1pPr algn="l">
              <a:buNone/>
              <a:defRPr sz="2000" b="1"/>
            </a:lvl1pPr>
          </a:lstStyle>
          <a:p>
            <a:r>
              <a:rPr kumimoji="0" lang="bg-BG"/>
              <a:t>Щракнете, за да редактирате стила на заглавието в образеца</a:t>
            </a:r>
            <a:endParaRPr kumimoji="0" lang="en-US"/>
          </a:p>
        </p:txBody>
      </p:sp>
      <p:sp>
        <p:nvSpPr>
          <p:cNvPr id="3" name="Контейнер за картина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bg-BG"/>
              <a:t>Щракнете върху иконата, за да добавите картина</a:t>
            </a:r>
            <a:endParaRPr kumimoji="0" lang="en-US" dirty="0"/>
          </a:p>
        </p:txBody>
      </p:sp>
      <p:sp>
        <p:nvSpPr>
          <p:cNvPr id="4" name="Текстов контейнер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bg-BG"/>
              <a:t>Щракн., за да ред. стил на загл. в обр.</a:t>
            </a:r>
          </a:p>
        </p:txBody>
      </p:sp>
      <p:sp>
        <p:nvSpPr>
          <p:cNvPr id="10" name="Право съединение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Правоъгълник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Право съединение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Право съединение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Право съединение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Контейнер за дата 16"/>
          <p:cNvSpPr>
            <a:spLocks noGrp="1"/>
          </p:cNvSpPr>
          <p:nvPr>
            <p:ph type="dt" sz="half" idx="10"/>
          </p:nvPr>
        </p:nvSpPr>
        <p:spPr/>
        <p:txBody>
          <a:bodyPr rtlCol="0"/>
          <a:lstStyle/>
          <a:p>
            <a:fld id="{E8BFE119-F97B-46BA-80AE-503953F0F757}" type="datetimeFigureOut">
              <a:rPr lang="bg-BG" smtClean="0"/>
              <a:pPr/>
              <a:t>4.6.2024 г.</a:t>
            </a:fld>
            <a:endParaRPr lang="bg-BG"/>
          </a:p>
        </p:txBody>
      </p:sp>
      <p:sp>
        <p:nvSpPr>
          <p:cNvPr id="18" name="Контейнер за номер на слайда 17"/>
          <p:cNvSpPr>
            <a:spLocks noGrp="1"/>
          </p:cNvSpPr>
          <p:nvPr>
            <p:ph type="sldNum" sz="quarter" idx="11"/>
          </p:nvPr>
        </p:nvSpPr>
        <p:spPr/>
        <p:txBody>
          <a:bodyPr rtlCol="0"/>
          <a:lstStyle/>
          <a:p>
            <a:fld id="{151DE3B3-39FA-486B-B9F2-F616F5A7A551}" type="slidenum">
              <a:rPr lang="bg-BG" smtClean="0"/>
              <a:pPr/>
              <a:t>‹#›</a:t>
            </a:fld>
            <a:endParaRPr lang="bg-BG"/>
          </a:p>
        </p:txBody>
      </p:sp>
      <p:sp>
        <p:nvSpPr>
          <p:cNvPr id="21" name="Контейнер за долния колонтитул 20"/>
          <p:cNvSpPr>
            <a:spLocks noGrp="1"/>
          </p:cNvSpPr>
          <p:nvPr>
            <p:ph type="ftr" sz="quarter" idx="12"/>
          </p:nvPr>
        </p:nvSpPr>
        <p:spPr/>
        <p:txBody>
          <a:bodyPr rtlCol="0"/>
          <a:lstStyle/>
          <a:p>
            <a:endParaRPr lang="bg-BG"/>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Право съединение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Контейнер за заглавие 21"/>
          <p:cNvSpPr>
            <a:spLocks noGrp="1"/>
          </p:cNvSpPr>
          <p:nvPr>
            <p:ph type="title"/>
          </p:nvPr>
        </p:nvSpPr>
        <p:spPr>
          <a:xfrm>
            <a:off x="457200" y="274638"/>
            <a:ext cx="7467600" cy="1143000"/>
          </a:xfrm>
          <a:prstGeom prst="rect">
            <a:avLst/>
          </a:prstGeom>
        </p:spPr>
        <p:txBody>
          <a:bodyPr vert="horz" anchor="b">
            <a:normAutofit/>
          </a:bodyPr>
          <a:lstStyle/>
          <a:p>
            <a:r>
              <a:rPr kumimoji="0" lang="bg-BG"/>
              <a:t>Щракнете, за да редактирате стила на заглавието в образеца</a:t>
            </a:r>
            <a:endParaRPr kumimoji="0" lang="en-US"/>
          </a:p>
        </p:txBody>
      </p:sp>
      <p:sp>
        <p:nvSpPr>
          <p:cNvPr id="13" name="Текстов контейнер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bg-BG"/>
              <a:t>Щракн., за да ред. стил на загл. в обр.</a:t>
            </a:r>
          </a:p>
          <a:p>
            <a:pPr lvl="1" eaLnBrk="1" latinLnBrk="0" hangingPunct="1"/>
            <a:r>
              <a:rPr kumimoji="0" lang="bg-BG"/>
              <a:t>Второ ниво</a:t>
            </a:r>
          </a:p>
          <a:p>
            <a:pPr lvl="2" eaLnBrk="1" latinLnBrk="0" hangingPunct="1"/>
            <a:r>
              <a:rPr kumimoji="0" lang="bg-BG"/>
              <a:t>Трето ниво</a:t>
            </a:r>
          </a:p>
          <a:p>
            <a:pPr lvl="3" eaLnBrk="1" latinLnBrk="0" hangingPunct="1"/>
            <a:r>
              <a:rPr kumimoji="0" lang="bg-BG"/>
              <a:t>Четвърто ниво</a:t>
            </a:r>
          </a:p>
          <a:p>
            <a:pPr lvl="4" eaLnBrk="1" latinLnBrk="0" hangingPunct="1"/>
            <a:r>
              <a:rPr kumimoji="0" lang="bg-BG"/>
              <a:t>Пето ниво</a:t>
            </a:r>
            <a:endParaRPr kumimoji="0" lang="en-US"/>
          </a:p>
        </p:txBody>
      </p:sp>
      <p:sp>
        <p:nvSpPr>
          <p:cNvPr id="14" name="Контейнер за дата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E8BFE119-F97B-46BA-80AE-503953F0F757}" type="datetimeFigureOut">
              <a:rPr lang="bg-BG" smtClean="0"/>
              <a:pPr/>
              <a:t>4.6.2024 г.</a:t>
            </a:fld>
            <a:endParaRPr lang="bg-BG"/>
          </a:p>
        </p:txBody>
      </p:sp>
      <p:sp>
        <p:nvSpPr>
          <p:cNvPr id="3" name="Контейнер за долния колонтитул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bg-BG"/>
          </a:p>
        </p:txBody>
      </p:sp>
      <p:sp>
        <p:nvSpPr>
          <p:cNvPr id="7" name="Право съединение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Право съединение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Правоъгълник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Право съединение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Овал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Контейнер за номер на слайда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151DE3B3-39FA-486B-B9F2-F616F5A7A551}" type="slidenum">
              <a:rPr lang="bg-BG" smtClean="0"/>
              <a:pPr/>
              <a:t>‹#›</a:t>
            </a:fld>
            <a:endParaRPr lang="bg-BG"/>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g"/><Relationship Id="rId4" Type="http://schemas.openxmlformats.org/officeDocument/2006/relationships/image" Target="../media/image44.jpg"/></Relationships>
</file>

<file path=ppt/slides/_rels/slide1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18.jpg"/><Relationship Id="rId4"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p:cNvSpPr>
            <a:spLocks noGrp="1"/>
          </p:cNvSpPr>
          <p:nvPr>
            <p:ph type="title"/>
          </p:nvPr>
        </p:nvSpPr>
        <p:spPr>
          <a:xfrm>
            <a:off x="1571604" y="785794"/>
            <a:ext cx="6353196" cy="631844"/>
          </a:xfrm>
        </p:spPr>
        <p:txBody>
          <a:bodyPr>
            <a:normAutofit fontScale="90000"/>
          </a:bodyPr>
          <a:lstStyle/>
          <a:p>
            <a:br>
              <a:rPr lang="bg-BG" b="1" dirty="0"/>
            </a:br>
            <a:br>
              <a:rPr lang="bg-BG" b="1" dirty="0"/>
            </a:br>
            <a:br>
              <a:rPr lang="bg-BG" b="1" dirty="0"/>
            </a:br>
            <a:br>
              <a:rPr lang="bg-BG" dirty="0"/>
            </a:br>
            <a:endParaRPr lang="bg-BG" dirty="0"/>
          </a:p>
        </p:txBody>
      </p:sp>
      <p:sp>
        <p:nvSpPr>
          <p:cNvPr id="3" name="Контейнер за съдържание 2"/>
          <p:cNvSpPr>
            <a:spLocks noGrp="1"/>
          </p:cNvSpPr>
          <p:nvPr>
            <p:ph sz="quarter" idx="1"/>
          </p:nvPr>
        </p:nvSpPr>
        <p:spPr>
          <a:xfrm>
            <a:off x="0" y="214290"/>
            <a:ext cx="9144000" cy="6259662"/>
          </a:xfrm>
        </p:spPr>
        <p:txBody>
          <a:bodyPr>
            <a:normAutofit/>
          </a:bodyPr>
          <a:lstStyle/>
          <a:p>
            <a:pPr algn="ctr">
              <a:buNone/>
            </a:pPr>
            <a:r>
              <a:rPr lang="bg-BG" sz="2200" b="1" dirty="0">
                <a:latin typeface="Arial Black" panose="020B0A04020102020204" pitchFamily="34" charset="0"/>
                <a:cs typeface="Arial" pitchFamily="34" charset="0"/>
              </a:rPr>
              <a:t>НАЦИОНАЛНА ПРОГРАМА „ХУБАВО Е В ДЕТСКАТА ГРАДИНА“  </a:t>
            </a:r>
          </a:p>
          <a:p>
            <a:pPr algn="ctr">
              <a:buNone/>
            </a:pPr>
            <a:r>
              <a:rPr lang="bg-BG" sz="2200" b="1" dirty="0">
                <a:latin typeface="Arial Black" panose="020B0A04020102020204" pitchFamily="34" charset="0"/>
                <a:cs typeface="Arial" pitchFamily="34" charset="0"/>
              </a:rPr>
              <a:t>“ВЪЛШЕБНИ РИСУНКИ С НИШКИ - НИТКОГРАФИЯ“</a:t>
            </a:r>
            <a:br>
              <a:rPr lang="bg-BG" sz="2200" b="1" dirty="0">
                <a:latin typeface="Arial Black" panose="020B0A04020102020204" pitchFamily="34" charset="0"/>
                <a:cs typeface="Arial" pitchFamily="34" charset="0"/>
              </a:rPr>
            </a:br>
            <a:r>
              <a:rPr lang="bg-BG" sz="2200" b="1" dirty="0">
                <a:latin typeface="Arial Black" panose="020B0A04020102020204" pitchFamily="34" charset="0"/>
                <a:cs typeface="Arial" pitchFamily="34" charset="0"/>
              </a:rPr>
              <a:t>2023-2024</a:t>
            </a:r>
          </a:p>
          <a:p>
            <a:pPr algn="ctr">
              <a:buNone/>
            </a:pPr>
            <a:r>
              <a:rPr lang="bg-BG" sz="2200" b="1" dirty="0">
                <a:latin typeface="Arial Black" panose="020B0A04020102020204" pitchFamily="34" charset="0"/>
                <a:cs typeface="Arial" pitchFamily="34" charset="0"/>
              </a:rPr>
              <a:t>ДГ ”ДЕТСКИ РАЙ”- ГРУПА</a:t>
            </a:r>
            <a:r>
              <a:rPr lang="en-US" sz="2200" b="1" dirty="0">
                <a:latin typeface="Arial Black" panose="020B0A04020102020204" pitchFamily="34" charset="0"/>
                <a:cs typeface="Arial" pitchFamily="34" charset="0"/>
              </a:rPr>
              <a:t> “</a:t>
            </a:r>
            <a:r>
              <a:rPr lang="bg-BG" sz="2200" b="1" dirty="0">
                <a:latin typeface="Arial Black" panose="020B0A04020102020204" pitchFamily="34" charset="0"/>
                <a:cs typeface="Arial" pitchFamily="34" charset="0"/>
              </a:rPr>
              <a:t>ПЧЕЛИЧКИ”</a:t>
            </a:r>
          </a:p>
          <a:p>
            <a:pPr algn="ctr">
              <a:buNone/>
            </a:pPr>
            <a:endParaRPr lang="bg-BG" b="1" dirty="0">
              <a:latin typeface="Arial" pitchFamily="34" charset="0"/>
              <a:cs typeface="Arial" pitchFamily="34" charset="0"/>
            </a:endParaRPr>
          </a:p>
          <a:p>
            <a:pPr algn="ctr">
              <a:buNone/>
            </a:pPr>
            <a:endParaRPr lang="bg-BG" b="1" dirty="0">
              <a:latin typeface="Arial" pitchFamily="34" charset="0"/>
              <a:cs typeface="Arial" pitchFamily="34" charset="0"/>
            </a:endParaRPr>
          </a:p>
        </p:txBody>
      </p:sp>
      <p:pic>
        <p:nvPicPr>
          <p:cNvPr id="6" name="Картина 5">
            <a:extLst>
              <a:ext uri="{FF2B5EF4-FFF2-40B4-BE49-F238E27FC236}">
                <a16:creationId xmlns:a16="http://schemas.microsoft.com/office/drawing/2014/main" id="{415505ED-E96F-CED1-646E-84D9044AE5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6142" y="2302236"/>
            <a:ext cx="4171716" cy="4171716"/>
          </a:xfrm>
          <a:prstGeom prst="rect">
            <a:avLst/>
          </a:prstGeom>
          <a:ln>
            <a:noFill/>
          </a:ln>
          <a:effectLst>
            <a:softEdge rad="112500"/>
          </a:effec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wipe(down)">
                                      <p:cBhvr>
                                        <p:cTn id="23" dur="580">
                                          <p:stCondLst>
                                            <p:cond delay="0"/>
                                          </p:stCondLst>
                                        </p:cTn>
                                        <p:tgtEl>
                                          <p:spTgt spid="3">
                                            <p:txEl>
                                              <p:pRg st="1" end="1"/>
                                            </p:txEl>
                                          </p:spTgt>
                                        </p:tgtEl>
                                      </p:cBhvr>
                                    </p:animEffect>
                                    <p:anim calcmode="lin" valueType="num">
                                      <p:cBhvr>
                                        <p:cTn id="24"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xEl>
                                              <p:pRg st="1" end="1"/>
                                            </p:txEl>
                                          </p:spTgt>
                                        </p:tgtEl>
                                      </p:cBhvr>
                                      <p:to x="100000" y="60000"/>
                                    </p:animScale>
                                    <p:animScale>
                                      <p:cBhvr>
                                        <p:cTn id="30" dur="166" decel="50000">
                                          <p:stCondLst>
                                            <p:cond delay="676"/>
                                          </p:stCondLst>
                                        </p:cTn>
                                        <p:tgtEl>
                                          <p:spTgt spid="3">
                                            <p:txEl>
                                              <p:pRg st="1" end="1"/>
                                            </p:txEl>
                                          </p:spTgt>
                                        </p:tgtEl>
                                      </p:cBhvr>
                                      <p:to x="100000" y="100000"/>
                                    </p:animScale>
                                    <p:animScale>
                                      <p:cBhvr>
                                        <p:cTn id="31" dur="26">
                                          <p:stCondLst>
                                            <p:cond delay="1312"/>
                                          </p:stCondLst>
                                        </p:cTn>
                                        <p:tgtEl>
                                          <p:spTgt spid="3">
                                            <p:txEl>
                                              <p:pRg st="1" end="1"/>
                                            </p:txEl>
                                          </p:spTgt>
                                        </p:tgtEl>
                                      </p:cBhvr>
                                      <p:to x="100000" y="80000"/>
                                    </p:animScale>
                                    <p:animScale>
                                      <p:cBhvr>
                                        <p:cTn id="32" dur="166" decel="50000">
                                          <p:stCondLst>
                                            <p:cond delay="1338"/>
                                          </p:stCondLst>
                                        </p:cTn>
                                        <p:tgtEl>
                                          <p:spTgt spid="3">
                                            <p:txEl>
                                              <p:pRg st="1" end="1"/>
                                            </p:txEl>
                                          </p:spTgt>
                                        </p:tgtEl>
                                      </p:cBhvr>
                                      <p:to x="100000" y="100000"/>
                                    </p:animScale>
                                    <p:animScale>
                                      <p:cBhvr>
                                        <p:cTn id="33" dur="26">
                                          <p:stCondLst>
                                            <p:cond delay="1642"/>
                                          </p:stCondLst>
                                        </p:cTn>
                                        <p:tgtEl>
                                          <p:spTgt spid="3">
                                            <p:txEl>
                                              <p:pRg st="1" end="1"/>
                                            </p:txEl>
                                          </p:spTgt>
                                        </p:tgtEl>
                                      </p:cBhvr>
                                      <p:to x="100000" y="90000"/>
                                    </p:animScale>
                                    <p:animScale>
                                      <p:cBhvr>
                                        <p:cTn id="34" dur="166" decel="50000">
                                          <p:stCondLst>
                                            <p:cond delay="1668"/>
                                          </p:stCondLst>
                                        </p:cTn>
                                        <p:tgtEl>
                                          <p:spTgt spid="3">
                                            <p:txEl>
                                              <p:pRg st="1" end="1"/>
                                            </p:txEl>
                                          </p:spTgt>
                                        </p:tgtEl>
                                      </p:cBhvr>
                                      <p:to x="100000" y="100000"/>
                                    </p:animScale>
                                    <p:animScale>
                                      <p:cBhvr>
                                        <p:cTn id="35" dur="26">
                                          <p:stCondLst>
                                            <p:cond delay="1808"/>
                                          </p:stCondLst>
                                        </p:cTn>
                                        <p:tgtEl>
                                          <p:spTgt spid="3">
                                            <p:txEl>
                                              <p:pRg st="1" end="1"/>
                                            </p:txEl>
                                          </p:spTgt>
                                        </p:tgtEl>
                                      </p:cBhvr>
                                      <p:to x="100000" y="95000"/>
                                    </p:animScale>
                                    <p:animScale>
                                      <p:cBhvr>
                                        <p:cTn id="36" dur="166" decel="50000">
                                          <p:stCondLst>
                                            <p:cond delay="1834"/>
                                          </p:stCondLst>
                                        </p:cTn>
                                        <p:tgtEl>
                                          <p:spTgt spid="3">
                                            <p:txEl>
                                              <p:pRg st="1" end="1"/>
                                            </p:txEl>
                                          </p:spTgt>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animEffect transition="in" filter="wipe(down)">
                                      <p:cBhvr>
                                        <p:cTn id="39" dur="580">
                                          <p:stCondLst>
                                            <p:cond delay="0"/>
                                          </p:stCondLst>
                                        </p:cTn>
                                        <p:tgtEl>
                                          <p:spTgt spid="3">
                                            <p:txEl>
                                              <p:pRg st="2" end="2"/>
                                            </p:txEl>
                                          </p:spTgt>
                                        </p:tgtEl>
                                      </p:cBhvr>
                                    </p:animEffect>
                                    <p:anim calcmode="lin" valueType="num">
                                      <p:cBhvr>
                                        <p:cTn id="40"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45" dur="26">
                                          <p:stCondLst>
                                            <p:cond delay="650"/>
                                          </p:stCondLst>
                                        </p:cTn>
                                        <p:tgtEl>
                                          <p:spTgt spid="3">
                                            <p:txEl>
                                              <p:pRg st="2" end="2"/>
                                            </p:txEl>
                                          </p:spTgt>
                                        </p:tgtEl>
                                      </p:cBhvr>
                                      <p:to x="100000" y="60000"/>
                                    </p:animScale>
                                    <p:animScale>
                                      <p:cBhvr>
                                        <p:cTn id="46" dur="166" decel="50000">
                                          <p:stCondLst>
                                            <p:cond delay="676"/>
                                          </p:stCondLst>
                                        </p:cTn>
                                        <p:tgtEl>
                                          <p:spTgt spid="3">
                                            <p:txEl>
                                              <p:pRg st="2" end="2"/>
                                            </p:txEl>
                                          </p:spTgt>
                                        </p:tgtEl>
                                      </p:cBhvr>
                                      <p:to x="100000" y="100000"/>
                                    </p:animScale>
                                    <p:animScale>
                                      <p:cBhvr>
                                        <p:cTn id="47" dur="26">
                                          <p:stCondLst>
                                            <p:cond delay="1312"/>
                                          </p:stCondLst>
                                        </p:cTn>
                                        <p:tgtEl>
                                          <p:spTgt spid="3">
                                            <p:txEl>
                                              <p:pRg st="2" end="2"/>
                                            </p:txEl>
                                          </p:spTgt>
                                        </p:tgtEl>
                                      </p:cBhvr>
                                      <p:to x="100000" y="80000"/>
                                    </p:animScale>
                                    <p:animScale>
                                      <p:cBhvr>
                                        <p:cTn id="48" dur="166" decel="50000">
                                          <p:stCondLst>
                                            <p:cond delay="1338"/>
                                          </p:stCondLst>
                                        </p:cTn>
                                        <p:tgtEl>
                                          <p:spTgt spid="3">
                                            <p:txEl>
                                              <p:pRg st="2" end="2"/>
                                            </p:txEl>
                                          </p:spTgt>
                                        </p:tgtEl>
                                      </p:cBhvr>
                                      <p:to x="100000" y="100000"/>
                                    </p:animScale>
                                    <p:animScale>
                                      <p:cBhvr>
                                        <p:cTn id="49" dur="26">
                                          <p:stCondLst>
                                            <p:cond delay="1642"/>
                                          </p:stCondLst>
                                        </p:cTn>
                                        <p:tgtEl>
                                          <p:spTgt spid="3">
                                            <p:txEl>
                                              <p:pRg st="2" end="2"/>
                                            </p:txEl>
                                          </p:spTgt>
                                        </p:tgtEl>
                                      </p:cBhvr>
                                      <p:to x="100000" y="90000"/>
                                    </p:animScale>
                                    <p:animScale>
                                      <p:cBhvr>
                                        <p:cTn id="50" dur="166" decel="50000">
                                          <p:stCondLst>
                                            <p:cond delay="1668"/>
                                          </p:stCondLst>
                                        </p:cTn>
                                        <p:tgtEl>
                                          <p:spTgt spid="3">
                                            <p:txEl>
                                              <p:pRg st="2" end="2"/>
                                            </p:txEl>
                                          </p:spTgt>
                                        </p:tgtEl>
                                      </p:cBhvr>
                                      <p:to x="100000" y="100000"/>
                                    </p:animScale>
                                    <p:animScale>
                                      <p:cBhvr>
                                        <p:cTn id="51" dur="26">
                                          <p:stCondLst>
                                            <p:cond delay="1808"/>
                                          </p:stCondLst>
                                        </p:cTn>
                                        <p:tgtEl>
                                          <p:spTgt spid="3">
                                            <p:txEl>
                                              <p:pRg st="2" end="2"/>
                                            </p:txEl>
                                          </p:spTgt>
                                        </p:tgtEl>
                                      </p:cBhvr>
                                      <p:to x="100000" y="95000"/>
                                    </p:animScale>
                                    <p:animScale>
                                      <p:cBhvr>
                                        <p:cTn id="52" dur="166" decel="50000">
                                          <p:stCondLst>
                                            <p:cond delay="1834"/>
                                          </p:stCondLst>
                                        </p:cTn>
                                        <p:tgtEl>
                                          <p:spTgt spid="3">
                                            <p:txEl>
                                              <p:pRg st="2" end="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p:cNvSpPr>
            <a:spLocks noGrp="1"/>
          </p:cNvSpPr>
          <p:nvPr>
            <p:ph type="title"/>
          </p:nvPr>
        </p:nvSpPr>
        <p:spPr/>
        <p:txBody>
          <a:bodyPr/>
          <a:lstStyle/>
          <a:p>
            <a:endParaRPr lang="bg-BG" dirty="0"/>
          </a:p>
        </p:txBody>
      </p:sp>
      <p:graphicFrame>
        <p:nvGraphicFramePr>
          <p:cNvPr id="4" name="Контейнер за съдържание 3"/>
          <p:cNvGraphicFramePr>
            <a:graphicFrameLocks noGrp="1"/>
          </p:cNvGraphicFramePr>
          <p:nvPr>
            <p:ph sz="quarter" idx="1"/>
            <p:extLst>
              <p:ext uri="{D42A27DB-BD31-4B8C-83A1-F6EECF244321}">
                <p14:modId xmlns:p14="http://schemas.microsoft.com/office/powerpoint/2010/main" val="3868606553"/>
              </p:ext>
            </p:extLst>
          </p:nvPr>
        </p:nvGraphicFramePr>
        <p:xfrm>
          <a:off x="251520" y="1"/>
          <a:ext cx="8496944" cy="6858000"/>
        </p:xfrm>
        <a:graphic>
          <a:graphicData uri="http://schemas.openxmlformats.org/drawingml/2006/table">
            <a:tbl>
              <a:tblPr firstRow="1" bandRow="1">
                <a:tableStyleId>{5C22544A-7EE6-4342-B048-85BDC9FD1C3A}</a:tableStyleId>
              </a:tblPr>
              <a:tblGrid>
                <a:gridCol w="4248472">
                  <a:extLst>
                    <a:ext uri="{9D8B030D-6E8A-4147-A177-3AD203B41FA5}">
                      <a16:colId xmlns:a16="http://schemas.microsoft.com/office/drawing/2014/main" val="20000"/>
                    </a:ext>
                  </a:extLst>
                </a:gridCol>
                <a:gridCol w="4248472">
                  <a:extLst>
                    <a:ext uri="{9D8B030D-6E8A-4147-A177-3AD203B41FA5}">
                      <a16:colId xmlns:a16="http://schemas.microsoft.com/office/drawing/2014/main" val="20001"/>
                    </a:ext>
                  </a:extLst>
                </a:gridCol>
              </a:tblGrid>
              <a:tr h="924880">
                <a:tc>
                  <a:txBody>
                    <a:bodyPr/>
                    <a:lstStyle/>
                    <a:p>
                      <a:r>
                        <a:rPr lang="bg-BG" dirty="0">
                          <a:latin typeface="Arial" pitchFamily="34" charset="0"/>
                          <a:cs typeface="Arial" pitchFamily="34" charset="0"/>
                        </a:rPr>
                        <a:t>Месец  февруари</a:t>
                      </a:r>
                    </a:p>
                  </a:txBody>
                  <a:tcPr/>
                </a:tc>
                <a:tc>
                  <a:txBody>
                    <a:bodyPr/>
                    <a:lstStyle/>
                    <a:p>
                      <a:r>
                        <a:rPr lang="bg-BG" dirty="0">
                          <a:latin typeface="Arial" pitchFamily="34" charset="0"/>
                          <a:cs typeface="Arial" pitchFamily="34" charset="0"/>
                        </a:rPr>
                        <a:t>Постигнати резултати:</a:t>
                      </a:r>
                    </a:p>
                  </a:txBody>
                  <a:tcPr/>
                </a:tc>
                <a:extLst>
                  <a:ext uri="{0D108BD9-81ED-4DB2-BD59-A6C34878D82A}">
                    <a16:rowId xmlns:a16="http://schemas.microsoft.com/office/drawing/2014/main" val="10000"/>
                  </a:ext>
                </a:extLst>
              </a:tr>
              <a:tr h="5933120">
                <a:tc>
                  <a:txBody>
                    <a:bodyPr/>
                    <a:lstStyle/>
                    <a:p>
                      <a:r>
                        <a:rPr kumimoji="0" lang="bg-BG" sz="1800" b="0" kern="1200" dirty="0">
                          <a:solidFill>
                            <a:schemeClr val="dk1"/>
                          </a:solidFill>
                          <a:effectLst/>
                          <a:latin typeface="+mn-lt"/>
                          <a:ea typeface="+mn-ea"/>
                          <a:cs typeface="+mn-cs"/>
                        </a:rPr>
                        <a:t>Тема: </a:t>
                      </a:r>
                      <a:r>
                        <a:rPr kumimoji="0" lang="bg-BG" sz="1800" b="1" kern="1200" dirty="0">
                          <a:solidFill>
                            <a:schemeClr val="dk1"/>
                          </a:solidFill>
                          <a:effectLst/>
                          <a:latin typeface="+mn-lt"/>
                          <a:ea typeface="+mn-ea"/>
                          <a:cs typeface="+mn-cs"/>
                        </a:rPr>
                        <a:t>“Пеперудени вълшебства”</a:t>
                      </a:r>
                    </a:p>
                  </a:txBody>
                  <a:tcPr/>
                </a:tc>
                <a:tc>
                  <a:txBody>
                    <a:bodyPr/>
                    <a:lstStyle/>
                    <a:p>
                      <a:r>
                        <a:rPr kumimoji="0" lang="bg-BG" sz="1800" kern="1200" dirty="0">
                          <a:solidFill>
                            <a:schemeClr val="dk1"/>
                          </a:solidFill>
                          <a:effectLst/>
                          <a:latin typeface="Arial" panose="020B0604020202020204" pitchFamily="34" charset="0"/>
                          <a:ea typeface="+mn-ea"/>
                          <a:cs typeface="Arial" panose="020B0604020202020204" pitchFamily="34" charset="0"/>
                        </a:rPr>
                        <a:t>Децата развиват способностите си за пространствено ориентиране чрез алтернативни начини при оформяне на пеперудени криле. Умеят да изпълват изобразителното пространство чрез композиране на цветни нишки. Демонстрират композиционни умения, сръчност и прецизност.  Децата умеят да декорират свободно чрез използване на помощни изобразителни материали и елементи. Планират последователността на действията си. Умеят да придават завършен вид на изделието, използвайки иновативната техника. Активно се включват в изобразителната дейност. Проявяват творчество и увереност в собствените си възможности. </a:t>
                      </a:r>
                      <a:endParaRPr lang="bg-BG" sz="1800" kern="1200" dirty="0">
                        <a:solidFill>
                          <a:schemeClr val="dk1"/>
                        </a:solidFill>
                        <a:latin typeface="Arial" panose="020B0604020202020204" pitchFamily="34" charset="0"/>
                        <a:ea typeface="+mn-ea"/>
                        <a:cs typeface="Arial" panose="020B0604020202020204" pitchFamily="34" charset="0"/>
                      </a:endParaRPr>
                    </a:p>
                    <a:p>
                      <a:endParaRPr lang="bg-BG" dirty="0"/>
                    </a:p>
                  </a:txBody>
                  <a:tcPr/>
                </a:tc>
                <a:extLst>
                  <a:ext uri="{0D108BD9-81ED-4DB2-BD59-A6C34878D82A}">
                    <a16:rowId xmlns:a16="http://schemas.microsoft.com/office/drawing/2014/main" val="10001"/>
                  </a:ext>
                </a:extLst>
              </a:tr>
            </a:tbl>
          </a:graphicData>
        </a:graphic>
      </p:graphicFrame>
      <p:pic>
        <p:nvPicPr>
          <p:cNvPr id="6" name="Картина 5">
            <a:extLst>
              <a:ext uri="{FF2B5EF4-FFF2-40B4-BE49-F238E27FC236}">
                <a16:creationId xmlns:a16="http://schemas.microsoft.com/office/drawing/2014/main" id="{BEC52089-1DE7-887E-2973-84C379C08B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2060848"/>
            <a:ext cx="3861048" cy="3861048"/>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Картина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91768" y="464473"/>
            <a:ext cx="4540039" cy="3844358"/>
          </a:xfrm>
          <a:prstGeom prst="rect">
            <a:avLst/>
          </a:prstGeom>
          <a:ln>
            <a:noFill/>
          </a:ln>
          <a:effectLst>
            <a:softEdge rad="112500"/>
          </a:effectLst>
        </p:spPr>
      </p:pic>
      <p:pic>
        <p:nvPicPr>
          <p:cNvPr id="7" name="Картина 6"/>
          <p:cNvPicPr>
            <a:picLocks noChangeAspect="1"/>
          </p:cNvPicPr>
          <p:nvPr/>
        </p:nvPicPr>
        <p:blipFill rotWithShape="1">
          <a:blip r:embed="rId3">
            <a:extLst>
              <a:ext uri="{28A0092B-C50C-407E-A947-70E740481C1C}">
                <a14:useLocalDpi xmlns:a14="http://schemas.microsoft.com/office/drawing/2010/main" val="0"/>
              </a:ext>
            </a:extLst>
          </a:blip>
          <a:srcRect l="48032" t="48950" r="32270" b="18500"/>
          <a:stretch/>
        </p:blipFill>
        <p:spPr>
          <a:xfrm>
            <a:off x="2310934" y="4101905"/>
            <a:ext cx="2261066" cy="2777981"/>
          </a:xfrm>
          <a:prstGeom prst="rect">
            <a:avLst/>
          </a:prstGeom>
          <a:ln>
            <a:noFill/>
          </a:ln>
          <a:effectLst>
            <a:softEdge rad="112500"/>
          </a:effectLst>
        </p:spPr>
      </p:pic>
      <p:pic>
        <p:nvPicPr>
          <p:cNvPr id="10" name="Картина 9">
            <a:extLst>
              <a:ext uri="{FF2B5EF4-FFF2-40B4-BE49-F238E27FC236}">
                <a16:creationId xmlns:a16="http://schemas.microsoft.com/office/drawing/2014/main" id="{F828C78E-71AA-EFB9-3FFE-8EC3BA27A543}"/>
              </a:ext>
            </a:extLst>
          </p:cNvPr>
          <p:cNvPicPr>
            <a:picLocks noChangeAspect="1"/>
          </p:cNvPicPr>
          <p:nvPr/>
        </p:nvPicPr>
        <p:blipFill rotWithShape="1">
          <a:blip r:embed="rId4"/>
          <a:srcRect t="8095"/>
          <a:stretch/>
        </p:blipFill>
        <p:spPr>
          <a:xfrm>
            <a:off x="4644008" y="2067934"/>
            <a:ext cx="4219100" cy="479006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p:cNvSpPr>
            <a:spLocks noGrp="1"/>
          </p:cNvSpPr>
          <p:nvPr>
            <p:ph type="title"/>
          </p:nvPr>
        </p:nvSpPr>
        <p:spPr/>
        <p:txBody>
          <a:bodyPr/>
          <a:lstStyle/>
          <a:p>
            <a:endParaRPr lang="bg-BG" dirty="0"/>
          </a:p>
        </p:txBody>
      </p:sp>
      <p:sp>
        <p:nvSpPr>
          <p:cNvPr id="3" name="Контейнер за съдържание 2"/>
          <p:cNvSpPr>
            <a:spLocks noGrp="1"/>
          </p:cNvSpPr>
          <p:nvPr>
            <p:ph sz="quarter" idx="1"/>
          </p:nvPr>
        </p:nvSpPr>
        <p:spPr/>
        <p:txBody>
          <a:bodyPr>
            <a:normAutofit/>
          </a:bodyPr>
          <a:lstStyle/>
          <a:p>
            <a:pPr>
              <a:buNone/>
            </a:pPr>
            <a:endParaRPr lang="bg-BG" dirty="0"/>
          </a:p>
          <a:p>
            <a:pPr fontAlgn="t"/>
            <a:endParaRPr lang="bg-BG" dirty="0"/>
          </a:p>
          <a:p>
            <a:endParaRPr lang="bg-BG" dirty="0"/>
          </a:p>
        </p:txBody>
      </p:sp>
      <p:graphicFrame>
        <p:nvGraphicFramePr>
          <p:cNvPr id="4" name="Контейнер за съдържание 3"/>
          <p:cNvGraphicFramePr>
            <a:graphicFrameLocks/>
          </p:cNvGraphicFramePr>
          <p:nvPr>
            <p:extLst>
              <p:ext uri="{D42A27DB-BD31-4B8C-83A1-F6EECF244321}">
                <p14:modId xmlns:p14="http://schemas.microsoft.com/office/powerpoint/2010/main" val="4285903481"/>
              </p:ext>
            </p:extLst>
          </p:nvPr>
        </p:nvGraphicFramePr>
        <p:xfrm>
          <a:off x="107504" y="0"/>
          <a:ext cx="8750776" cy="6858000"/>
        </p:xfrm>
        <a:graphic>
          <a:graphicData uri="http://schemas.openxmlformats.org/drawingml/2006/table">
            <a:tbl>
              <a:tblPr firstRow="1" bandRow="1">
                <a:tableStyleId>{5C22544A-7EE6-4342-B048-85BDC9FD1C3A}</a:tableStyleId>
              </a:tblPr>
              <a:tblGrid>
                <a:gridCol w="4375388">
                  <a:extLst>
                    <a:ext uri="{9D8B030D-6E8A-4147-A177-3AD203B41FA5}">
                      <a16:colId xmlns:a16="http://schemas.microsoft.com/office/drawing/2014/main" val="20000"/>
                    </a:ext>
                  </a:extLst>
                </a:gridCol>
                <a:gridCol w="4375388">
                  <a:extLst>
                    <a:ext uri="{9D8B030D-6E8A-4147-A177-3AD203B41FA5}">
                      <a16:colId xmlns:a16="http://schemas.microsoft.com/office/drawing/2014/main" val="20001"/>
                    </a:ext>
                  </a:extLst>
                </a:gridCol>
              </a:tblGrid>
              <a:tr h="679886">
                <a:tc>
                  <a:txBody>
                    <a:bodyPr/>
                    <a:lstStyle/>
                    <a:p>
                      <a:r>
                        <a:rPr lang="bg-BG" dirty="0">
                          <a:latin typeface="Arial" pitchFamily="34" charset="0"/>
                          <a:cs typeface="Arial" pitchFamily="34" charset="0"/>
                        </a:rPr>
                        <a:t>Месец  март</a:t>
                      </a:r>
                    </a:p>
                  </a:txBody>
                  <a:tcPr/>
                </a:tc>
                <a:tc>
                  <a:txBody>
                    <a:bodyPr/>
                    <a:lstStyle/>
                    <a:p>
                      <a:r>
                        <a:rPr lang="bg-BG" dirty="0">
                          <a:latin typeface="Arial" pitchFamily="34" charset="0"/>
                          <a:cs typeface="Arial" pitchFamily="34" charset="0"/>
                        </a:rPr>
                        <a:t>Постигнати резултати:</a:t>
                      </a:r>
                    </a:p>
                  </a:txBody>
                  <a:tcPr/>
                </a:tc>
                <a:extLst>
                  <a:ext uri="{0D108BD9-81ED-4DB2-BD59-A6C34878D82A}">
                    <a16:rowId xmlns:a16="http://schemas.microsoft.com/office/drawing/2014/main" val="10000"/>
                  </a:ext>
                </a:extLst>
              </a:tr>
              <a:tr h="6178114">
                <a:tc>
                  <a:txBody>
                    <a:bodyPr/>
                    <a:lstStyle/>
                    <a:p>
                      <a:r>
                        <a:rPr kumimoji="0" lang="bg-BG" sz="1800" b="0" kern="1200" dirty="0">
                          <a:solidFill>
                            <a:schemeClr val="dk1"/>
                          </a:solidFill>
                          <a:effectLst/>
                          <a:latin typeface="+mn-lt"/>
                          <a:ea typeface="+mn-ea"/>
                          <a:cs typeface="+mn-cs"/>
                        </a:rPr>
                        <a:t>Тема: </a:t>
                      </a:r>
                      <a:r>
                        <a:rPr kumimoji="0" lang="bg-BG" sz="1800" b="1" kern="1200" dirty="0">
                          <a:solidFill>
                            <a:schemeClr val="dk1"/>
                          </a:solidFill>
                          <a:effectLst/>
                          <a:latin typeface="+mn-lt"/>
                          <a:ea typeface="+mn-ea"/>
                          <a:cs typeface="+mn-cs"/>
                        </a:rPr>
                        <a:t>,,Пролетна магия’’ </a:t>
                      </a:r>
                      <a:endParaRPr lang="bg-BG" b="1" dirty="0">
                        <a:latin typeface="Arial" pitchFamily="34" charset="0"/>
                        <a:cs typeface="Arial" pitchFamily="34" charset="0"/>
                      </a:endParaRPr>
                    </a:p>
                  </a:txBody>
                  <a:tcPr/>
                </a:tc>
                <a:tc>
                  <a:txBody>
                    <a:bodyPr/>
                    <a:lstStyle/>
                    <a:p>
                      <a:pPr>
                        <a:lnSpc>
                          <a:spcPct val="115000"/>
                        </a:lnSpc>
                        <a:spcAft>
                          <a:spcPts val="1000"/>
                        </a:spcAft>
                      </a:pPr>
                      <a:r>
                        <a:rPr lang="bg-BG" sz="1100" dirty="0">
                          <a:effectLst/>
                          <a:latin typeface="Calibri" panose="020F0502020204030204" pitchFamily="34" charset="0"/>
                          <a:ea typeface="Calibri" panose="020F0502020204030204" pitchFamily="34" charset="0"/>
                        </a:rPr>
                        <a:t> </a:t>
                      </a:r>
                    </a:p>
                    <a:p>
                      <a:pPr>
                        <a:lnSpc>
                          <a:spcPct val="115000"/>
                        </a:lnSpc>
                        <a:spcAft>
                          <a:spcPts val="1000"/>
                        </a:spcAft>
                      </a:pPr>
                      <a:r>
                        <a:rPr lang="bg-BG" sz="1800" dirty="0">
                          <a:effectLst/>
                          <a:latin typeface="Arial" panose="020B0604020202020204" pitchFamily="34" charset="0"/>
                          <a:ea typeface="Calibri" panose="020F0502020204030204" pitchFamily="34" charset="0"/>
                          <a:cs typeface="Arial" panose="020B0604020202020204" pitchFamily="34" charset="0"/>
                        </a:rPr>
                        <a:t>Децата умеят да подготвят и изработват основа от картон, използвайки ниткографска техника, чрез лепене на цветни нишки.   Децата изработват триизмерни фигури от конци. Планират последователността на действията си. Изграждат усет за подбор  и съчетаване на цветове. Децата показват концентрация, прецизност и сръчност. Декорират свободно и показват композиционни умения за подреждане на изобразителното изкуство. Изразяват емоционално и оценъчно отношение към резултати от собствената си изобразителна дейност и  от тази на другите. </a:t>
                      </a:r>
                    </a:p>
                  </a:txBody>
                  <a:tcPr marL="48260" marR="48260" marT="0" marB="0"/>
                </a:tc>
                <a:extLst>
                  <a:ext uri="{0D108BD9-81ED-4DB2-BD59-A6C34878D82A}">
                    <a16:rowId xmlns:a16="http://schemas.microsoft.com/office/drawing/2014/main" val="10001"/>
                  </a:ext>
                </a:extLst>
              </a:tr>
            </a:tbl>
          </a:graphicData>
        </a:graphic>
      </p:graphicFrame>
      <p:pic>
        <p:nvPicPr>
          <p:cNvPr id="6" name="Картина 5">
            <a:extLst>
              <a:ext uri="{FF2B5EF4-FFF2-40B4-BE49-F238E27FC236}">
                <a16:creationId xmlns:a16="http://schemas.microsoft.com/office/drawing/2014/main" id="{E69D4FF8-0295-54D9-B9EC-C224010F39CE}"/>
              </a:ext>
            </a:extLst>
          </p:cNvPr>
          <p:cNvPicPr>
            <a:picLocks noChangeAspect="1"/>
          </p:cNvPicPr>
          <p:nvPr/>
        </p:nvPicPr>
        <p:blipFill>
          <a:blip r:embed="rId2"/>
          <a:stretch>
            <a:fillRect/>
          </a:stretch>
        </p:blipFill>
        <p:spPr>
          <a:xfrm>
            <a:off x="482671" y="1787248"/>
            <a:ext cx="3494192" cy="465892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Картина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312543" y="464382"/>
            <a:ext cx="3360373" cy="2520280"/>
          </a:xfrm>
          <a:prstGeom prst="rect">
            <a:avLst/>
          </a:prstGeom>
          <a:ln>
            <a:noFill/>
          </a:ln>
          <a:effectLst>
            <a:softEdge rad="112500"/>
          </a:effectLst>
        </p:spPr>
      </p:pic>
      <p:pic>
        <p:nvPicPr>
          <p:cNvPr id="5" name="Картина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965" y="3428999"/>
            <a:ext cx="4613338" cy="3460003"/>
          </a:xfrm>
          <a:prstGeom prst="rect">
            <a:avLst/>
          </a:prstGeom>
          <a:ln>
            <a:noFill/>
          </a:ln>
          <a:effectLst>
            <a:softEdge rad="112500"/>
          </a:effectLst>
        </p:spPr>
      </p:pic>
      <p:pic>
        <p:nvPicPr>
          <p:cNvPr id="8" name="Картина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60032" y="3718761"/>
            <a:ext cx="4019872" cy="3014904"/>
          </a:xfrm>
          <a:prstGeom prst="rect">
            <a:avLst/>
          </a:prstGeom>
          <a:ln>
            <a:noFill/>
          </a:ln>
          <a:effectLst>
            <a:softEdge rad="112500"/>
          </a:effectLst>
        </p:spPr>
      </p:pic>
      <p:pic>
        <p:nvPicPr>
          <p:cNvPr id="2" name="Картина 1">
            <a:extLst>
              <a:ext uri="{FF2B5EF4-FFF2-40B4-BE49-F238E27FC236}">
                <a16:creationId xmlns:a16="http://schemas.microsoft.com/office/drawing/2014/main" id="{1EE6FEE1-367E-68DC-6704-344E9509C4FF}"/>
              </a:ext>
            </a:extLst>
          </p:cNvPr>
          <p:cNvPicPr>
            <a:picLocks noChangeAspect="1"/>
          </p:cNvPicPr>
          <p:nvPr/>
        </p:nvPicPr>
        <p:blipFill>
          <a:blip r:embed="rId5"/>
          <a:stretch>
            <a:fillRect/>
          </a:stretch>
        </p:blipFill>
        <p:spPr>
          <a:xfrm>
            <a:off x="5436096" y="179946"/>
            <a:ext cx="3266201" cy="3266201"/>
          </a:xfrm>
          <a:prstGeom prst="rect">
            <a:avLst/>
          </a:prstGeom>
        </p:spPr>
      </p:pic>
      <p:pic>
        <p:nvPicPr>
          <p:cNvPr id="7" name="Картина 6">
            <a:extLst>
              <a:ext uri="{FF2B5EF4-FFF2-40B4-BE49-F238E27FC236}">
                <a16:creationId xmlns:a16="http://schemas.microsoft.com/office/drawing/2014/main" id="{D89B1D3A-92A5-FE95-5EA2-BFC6330BC23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851" t="3800" r="11150"/>
          <a:stretch/>
        </p:blipFill>
        <p:spPr>
          <a:xfrm rot="5400000">
            <a:off x="2397176" y="321925"/>
            <a:ext cx="3269528" cy="2808311"/>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p:cNvSpPr>
            <a:spLocks noGrp="1"/>
          </p:cNvSpPr>
          <p:nvPr>
            <p:ph type="title"/>
          </p:nvPr>
        </p:nvSpPr>
        <p:spPr/>
        <p:txBody>
          <a:bodyPr/>
          <a:lstStyle/>
          <a:p>
            <a:endParaRPr lang="bg-BG" dirty="0"/>
          </a:p>
        </p:txBody>
      </p:sp>
      <p:graphicFrame>
        <p:nvGraphicFramePr>
          <p:cNvPr id="4" name="Контейнер за съдържание 3"/>
          <p:cNvGraphicFramePr>
            <a:graphicFrameLocks noGrp="1"/>
          </p:cNvGraphicFramePr>
          <p:nvPr>
            <p:ph sz="quarter" idx="1"/>
            <p:extLst>
              <p:ext uri="{D42A27DB-BD31-4B8C-83A1-F6EECF244321}">
                <p14:modId xmlns:p14="http://schemas.microsoft.com/office/powerpoint/2010/main" val="4256333155"/>
              </p:ext>
            </p:extLst>
          </p:nvPr>
        </p:nvGraphicFramePr>
        <p:xfrm>
          <a:off x="107504" y="0"/>
          <a:ext cx="8640960" cy="6858000"/>
        </p:xfrm>
        <a:graphic>
          <a:graphicData uri="http://schemas.openxmlformats.org/drawingml/2006/table">
            <a:tbl>
              <a:tblPr firstRow="1" bandRow="1">
                <a:tableStyleId>{5C22544A-7EE6-4342-B048-85BDC9FD1C3A}</a:tableStyleId>
              </a:tblPr>
              <a:tblGrid>
                <a:gridCol w="4320480">
                  <a:extLst>
                    <a:ext uri="{9D8B030D-6E8A-4147-A177-3AD203B41FA5}">
                      <a16:colId xmlns:a16="http://schemas.microsoft.com/office/drawing/2014/main" val="20000"/>
                    </a:ext>
                  </a:extLst>
                </a:gridCol>
                <a:gridCol w="4320480">
                  <a:extLst>
                    <a:ext uri="{9D8B030D-6E8A-4147-A177-3AD203B41FA5}">
                      <a16:colId xmlns:a16="http://schemas.microsoft.com/office/drawing/2014/main" val="20001"/>
                    </a:ext>
                  </a:extLst>
                </a:gridCol>
              </a:tblGrid>
              <a:tr h="62661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g-BG" sz="1800" dirty="0">
                          <a:latin typeface="Arial" pitchFamily="34" charset="0"/>
                          <a:cs typeface="Arial" pitchFamily="34" charset="0"/>
                        </a:rPr>
                        <a:t>Месец  април</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g-BG" sz="1800" dirty="0">
                          <a:latin typeface="Arial" pitchFamily="34" charset="0"/>
                          <a:cs typeface="Arial" pitchFamily="34" charset="0"/>
                        </a:rPr>
                        <a:t>Постигнати резултати:</a:t>
                      </a:r>
                    </a:p>
                    <a:p>
                      <a:endParaRPr lang="bg-BG" sz="1200" dirty="0">
                        <a:latin typeface="Arial" pitchFamily="34" charset="0"/>
                        <a:cs typeface="Arial" pitchFamily="34" charset="0"/>
                      </a:endParaRPr>
                    </a:p>
                  </a:txBody>
                  <a:tcPr/>
                </a:tc>
                <a:extLst>
                  <a:ext uri="{0D108BD9-81ED-4DB2-BD59-A6C34878D82A}">
                    <a16:rowId xmlns:a16="http://schemas.microsoft.com/office/drawing/2014/main" val="10000"/>
                  </a:ext>
                </a:extLst>
              </a:tr>
              <a:tr h="6231381">
                <a:tc>
                  <a:txBody>
                    <a:bodyPr/>
                    <a:lstStyle/>
                    <a:p>
                      <a:r>
                        <a:rPr kumimoji="0" lang="bg-BG" sz="1800" b="0" kern="1200" dirty="0">
                          <a:solidFill>
                            <a:schemeClr val="dk1"/>
                          </a:solidFill>
                          <a:effectLst/>
                          <a:latin typeface="+mn-lt"/>
                          <a:ea typeface="+mn-ea"/>
                          <a:cs typeface="+mn-cs"/>
                        </a:rPr>
                        <a:t>Тема:  </a:t>
                      </a:r>
                      <a:r>
                        <a:rPr kumimoji="0" lang="bg-BG" sz="1800" b="1" kern="1200" dirty="0">
                          <a:solidFill>
                            <a:schemeClr val="dk1"/>
                          </a:solidFill>
                          <a:effectLst/>
                          <a:latin typeface="+mn-lt"/>
                          <a:ea typeface="+mn-ea"/>
                          <a:cs typeface="+mn-cs"/>
                        </a:rPr>
                        <a:t>,,Великденски яйца’’</a:t>
                      </a:r>
                    </a:p>
                    <a:p>
                      <a:r>
                        <a:rPr kumimoji="0" lang="bg-BG" sz="1800" b="0" kern="1200" dirty="0">
                          <a:solidFill>
                            <a:schemeClr val="dk1"/>
                          </a:solidFill>
                          <a:effectLst/>
                          <a:latin typeface="+mn-lt"/>
                          <a:ea typeface="+mn-ea"/>
                          <a:cs typeface="+mn-cs"/>
                        </a:rPr>
                        <a:t> /творческа работилница с родители/</a:t>
                      </a:r>
                      <a:endParaRPr lang="bg-BG" sz="1800" b="0" dirty="0">
                        <a:latin typeface="Arial" pitchFamily="34" charset="0"/>
                        <a:cs typeface="Arial" pitchFamily="34" charset="0"/>
                      </a:endParaRPr>
                    </a:p>
                  </a:txBody>
                  <a:tcPr/>
                </a:tc>
                <a:tc>
                  <a:txBody>
                    <a:bodyPr/>
                    <a:lstStyle/>
                    <a:p>
                      <a:r>
                        <a:rPr kumimoji="0" lang="bg-BG" sz="1800" kern="1200" dirty="0">
                          <a:solidFill>
                            <a:schemeClr val="dk1"/>
                          </a:solidFill>
                          <a:effectLst/>
                          <a:latin typeface="Arial" panose="020B0604020202020204" pitchFamily="34" charset="0"/>
                          <a:ea typeface="+mn-ea"/>
                          <a:cs typeface="Arial" panose="020B0604020202020204" pitchFamily="34" charset="0"/>
                        </a:rPr>
                        <a:t>Децата изработват модели на яйца чрез облепяне с цветни конци, използвайки ниткографска техника. С активното участие на родителите децата следваха всеки един етап  от създаването на изделията. С тяхна помощ усъвършенстваха умението за увиване на венци и яйца с различни по дебелина и цвят конци. Децата  показват увереност в действията си, концентрация, прецизност и сръчност. Декорират свободно чрез използване на помощни материали и елементи. Планират последователността на действията си и съчетават цветове при пресъздаване спецификата на обектите. Децата придават в завършен вид изделието, използвайки иновативната техника. Активно се включват в изобразителната дейност, Проявяват творчество и увереност в собствените си възможности.</a:t>
                      </a:r>
                    </a:p>
                  </a:txBody>
                  <a:tcPr/>
                </a:tc>
                <a:extLst>
                  <a:ext uri="{0D108BD9-81ED-4DB2-BD59-A6C34878D82A}">
                    <a16:rowId xmlns:a16="http://schemas.microsoft.com/office/drawing/2014/main" val="10001"/>
                  </a:ext>
                </a:extLst>
              </a:tr>
            </a:tbl>
          </a:graphicData>
        </a:graphic>
      </p:graphicFrame>
      <p:pic>
        <p:nvPicPr>
          <p:cNvPr id="3" name="Картина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2561152"/>
            <a:ext cx="4248472" cy="3186354"/>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Картина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0"/>
            <a:ext cx="4283968" cy="3772271"/>
          </a:xfrm>
          <a:prstGeom prst="rect">
            <a:avLst/>
          </a:prstGeom>
          <a:ln>
            <a:noFill/>
          </a:ln>
          <a:effectLst>
            <a:softEdge rad="112500"/>
          </a:effectLst>
        </p:spPr>
      </p:pic>
      <p:pic>
        <p:nvPicPr>
          <p:cNvPr id="10" name="Картина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60303" y="2693404"/>
            <a:ext cx="3111810" cy="4149080"/>
          </a:xfrm>
          <a:prstGeom prst="rect">
            <a:avLst/>
          </a:prstGeom>
          <a:ln>
            <a:noFill/>
          </a:ln>
          <a:effectLst>
            <a:softEdge rad="112500"/>
          </a:effectLst>
        </p:spPr>
      </p:pic>
      <p:pic>
        <p:nvPicPr>
          <p:cNvPr id="11" name="Картина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1276" y="3772271"/>
            <a:ext cx="3816424" cy="2862318"/>
          </a:xfrm>
          <a:prstGeom prst="rect">
            <a:avLst/>
          </a:prstGeom>
          <a:ln>
            <a:noFill/>
          </a:ln>
          <a:effectLst>
            <a:softEdge rad="112500"/>
          </a:effectLst>
        </p:spPr>
      </p:pic>
      <p:pic>
        <p:nvPicPr>
          <p:cNvPr id="12" name="Картина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42276" y="182506"/>
            <a:ext cx="3347864" cy="2510898"/>
          </a:xfrm>
          <a:prstGeom prst="rect">
            <a:avLst/>
          </a:prstGeom>
          <a:ln>
            <a:noFill/>
          </a:ln>
          <a:effectLst>
            <a:softEdge rad="112500"/>
          </a:effectLst>
        </p:spPr>
      </p:pic>
    </p:spTree>
  </p:cSld>
  <p:clrMapOvr>
    <a:masterClrMapping/>
  </p:clrMapOvr>
  <p:transition spd="slow">
    <p:comb/>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Картина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5952" y="220688"/>
            <a:ext cx="4416491" cy="3312368"/>
          </a:xfrm>
          <a:prstGeom prst="rect">
            <a:avLst/>
          </a:prstGeom>
          <a:ln>
            <a:noFill/>
          </a:ln>
          <a:effectLst>
            <a:softEdge rad="112500"/>
          </a:effectLst>
        </p:spPr>
      </p:pic>
      <p:pic>
        <p:nvPicPr>
          <p:cNvPr id="5" name="Картина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32443" y="3607225"/>
            <a:ext cx="4168062" cy="3154540"/>
          </a:xfrm>
          <a:prstGeom prst="rect">
            <a:avLst/>
          </a:prstGeom>
          <a:ln>
            <a:noFill/>
          </a:ln>
          <a:effectLst>
            <a:softEdge rad="112500"/>
          </a:effectLst>
        </p:spPr>
      </p:pic>
      <p:pic>
        <p:nvPicPr>
          <p:cNvPr id="6" name="Картина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8032" y="3542003"/>
            <a:ext cx="4379979" cy="3284984"/>
          </a:xfrm>
          <a:prstGeom prst="rect">
            <a:avLst/>
          </a:prstGeom>
          <a:ln>
            <a:noFill/>
          </a:ln>
          <a:effectLst>
            <a:softEdge rad="112500"/>
          </a:effectLst>
        </p:spPr>
      </p:pic>
      <p:pic>
        <p:nvPicPr>
          <p:cNvPr id="7" name="Картина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15902" y="324390"/>
            <a:ext cx="4139952" cy="3104964"/>
          </a:xfrm>
          <a:prstGeom prst="rect">
            <a:avLst/>
          </a:prstGeom>
          <a:ln>
            <a:noFill/>
          </a:ln>
          <a:effectLst>
            <a:softEdge rad="112500"/>
          </a:effectLst>
        </p:spPr>
      </p:pic>
    </p:spTree>
    <p:extLst>
      <p:ext uri="{BB962C8B-B14F-4D97-AF65-F5344CB8AC3E}">
        <p14:creationId xmlns:p14="http://schemas.microsoft.com/office/powerpoint/2010/main" val="417768021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Картина 4">
            <a:extLst>
              <a:ext uri="{FF2B5EF4-FFF2-40B4-BE49-F238E27FC236}">
                <a16:creationId xmlns:a16="http://schemas.microsoft.com/office/drawing/2014/main" id="{7551A536-2A5E-E6E9-B7FE-6EF3B4392A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0"/>
            <a:ext cx="4223794" cy="3167846"/>
          </a:xfrm>
          <a:prstGeom prst="rect">
            <a:avLst/>
          </a:prstGeom>
          <a:ln>
            <a:noFill/>
          </a:ln>
          <a:effectLst>
            <a:softEdge rad="112500"/>
          </a:effectLst>
        </p:spPr>
      </p:pic>
      <p:pic>
        <p:nvPicPr>
          <p:cNvPr id="8" name="Картина 7">
            <a:extLst>
              <a:ext uri="{FF2B5EF4-FFF2-40B4-BE49-F238E27FC236}">
                <a16:creationId xmlns:a16="http://schemas.microsoft.com/office/drawing/2014/main" id="{218EF3BE-0633-F292-F2EE-6B127FB44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60166" y="70703"/>
            <a:ext cx="4129524" cy="3097143"/>
          </a:xfrm>
          <a:prstGeom prst="rect">
            <a:avLst/>
          </a:prstGeom>
          <a:ln>
            <a:noFill/>
          </a:ln>
          <a:effectLst>
            <a:softEdge rad="112500"/>
          </a:effectLst>
        </p:spPr>
      </p:pic>
      <p:pic>
        <p:nvPicPr>
          <p:cNvPr id="10" name="Картина 9">
            <a:extLst>
              <a:ext uri="{FF2B5EF4-FFF2-40B4-BE49-F238E27FC236}">
                <a16:creationId xmlns:a16="http://schemas.microsoft.com/office/drawing/2014/main" id="{DB257F1E-81AB-0E98-3017-5C7EF28AB6F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897" t="3672" r="12035"/>
          <a:stretch/>
        </p:blipFill>
        <p:spPr>
          <a:xfrm>
            <a:off x="5364089" y="3167846"/>
            <a:ext cx="3476766" cy="3690154"/>
          </a:xfrm>
          <a:prstGeom prst="rect">
            <a:avLst/>
          </a:prstGeom>
          <a:ln>
            <a:noFill/>
          </a:ln>
          <a:effectLst>
            <a:softEdge rad="112500"/>
          </a:effectLst>
        </p:spPr>
      </p:pic>
      <p:pic>
        <p:nvPicPr>
          <p:cNvPr id="12" name="Картина 11">
            <a:extLst>
              <a:ext uri="{FF2B5EF4-FFF2-40B4-BE49-F238E27FC236}">
                <a16:creationId xmlns:a16="http://schemas.microsoft.com/office/drawing/2014/main" id="{4722763A-C7C3-A83A-B73A-1D90ECA2CED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00" t="10101" r="13601" b="21650"/>
          <a:stretch/>
        </p:blipFill>
        <p:spPr>
          <a:xfrm>
            <a:off x="2490304" y="3167846"/>
            <a:ext cx="2893302" cy="3619451"/>
          </a:xfrm>
          <a:prstGeom prst="rect">
            <a:avLst/>
          </a:prstGeom>
          <a:ln>
            <a:noFill/>
          </a:ln>
          <a:effectLst>
            <a:softEdge rad="112500"/>
          </a:effectLst>
        </p:spPr>
      </p:pic>
      <p:pic>
        <p:nvPicPr>
          <p:cNvPr id="14" name="Картина 13">
            <a:extLst>
              <a:ext uri="{FF2B5EF4-FFF2-40B4-BE49-F238E27FC236}">
                <a16:creationId xmlns:a16="http://schemas.microsoft.com/office/drawing/2014/main" id="{9D1798E0-11D5-D391-6605-2A788B169FB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355" t="14700" r="12600"/>
          <a:stretch/>
        </p:blipFill>
        <p:spPr>
          <a:xfrm rot="5400000">
            <a:off x="-362502" y="3816554"/>
            <a:ext cx="3394820" cy="2310792"/>
          </a:xfrm>
          <a:prstGeom prst="rect">
            <a:avLst/>
          </a:prstGeom>
          <a:ln>
            <a:noFill/>
          </a:ln>
          <a:effectLst>
            <a:softEdge rad="112500"/>
          </a:effectLst>
        </p:spPr>
      </p:pic>
    </p:spTree>
    <p:extLst>
      <p:ext uri="{BB962C8B-B14F-4D97-AF65-F5344CB8AC3E}">
        <p14:creationId xmlns:p14="http://schemas.microsoft.com/office/powerpoint/2010/main" val="2751617057"/>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Контейнер за съдържание 3"/>
          <p:cNvGraphicFramePr>
            <a:graphicFrameLocks noGrp="1"/>
          </p:cNvGraphicFramePr>
          <p:nvPr>
            <p:ph sz="quarter" idx="1"/>
            <p:extLst>
              <p:ext uri="{D42A27DB-BD31-4B8C-83A1-F6EECF244321}">
                <p14:modId xmlns:p14="http://schemas.microsoft.com/office/powerpoint/2010/main" val="1359232191"/>
              </p:ext>
            </p:extLst>
          </p:nvPr>
        </p:nvGraphicFramePr>
        <p:xfrm>
          <a:off x="179512" y="11832"/>
          <a:ext cx="8501122" cy="1005840"/>
        </p:xfrm>
        <a:graphic>
          <a:graphicData uri="http://schemas.openxmlformats.org/drawingml/2006/table">
            <a:tbl>
              <a:tblPr firstRow="1" bandRow="1">
                <a:tableStyleId>{5C22544A-7EE6-4342-B048-85BDC9FD1C3A}</a:tableStyleId>
              </a:tblPr>
              <a:tblGrid>
                <a:gridCol w="4250561">
                  <a:extLst>
                    <a:ext uri="{9D8B030D-6E8A-4147-A177-3AD203B41FA5}">
                      <a16:colId xmlns:a16="http://schemas.microsoft.com/office/drawing/2014/main" val="20000"/>
                    </a:ext>
                  </a:extLst>
                </a:gridCol>
                <a:gridCol w="4250561">
                  <a:extLst>
                    <a:ext uri="{9D8B030D-6E8A-4147-A177-3AD203B41FA5}">
                      <a16:colId xmlns:a16="http://schemas.microsoft.com/office/drawing/2014/main" val="20001"/>
                    </a:ext>
                  </a:extLst>
                </a:gridCol>
              </a:tblGrid>
              <a:tr h="100013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g-BG" sz="1800" dirty="0">
                          <a:latin typeface="Arial" pitchFamily="34" charset="0"/>
                          <a:cs typeface="Arial" pitchFamily="34" charset="0"/>
                        </a:rPr>
                        <a:t>Месец  април</a:t>
                      </a:r>
                    </a:p>
                    <a:p>
                      <a:pPr marL="0" marR="0" indent="0" algn="l" defTabSz="914400" rtl="0" eaLnBrk="1" fontAlgn="auto" latinLnBrk="0" hangingPunct="1">
                        <a:lnSpc>
                          <a:spcPct val="100000"/>
                        </a:lnSpc>
                        <a:spcBef>
                          <a:spcPts val="0"/>
                        </a:spcBef>
                        <a:spcAft>
                          <a:spcPts val="0"/>
                        </a:spcAft>
                        <a:buClrTx/>
                        <a:buSzTx/>
                        <a:buFontTx/>
                        <a:buNone/>
                        <a:tabLst/>
                        <a:defRPr/>
                      </a:pPr>
                      <a:r>
                        <a:rPr kumimoji="0" lang="bg-BG" sz="1800" kern="1200" dirty="0">
                          <a:solidFill>
                            <a:schemeClr val="dk1"/>
                          </a:solidFill>
                          <a:latin typeface="Arial" pitchFamily="34" charset="0"/>
                          <a:ea typeface="+mn-ea"/>
                          <a:cs typeface="Arial" pitchFamily="34" charset="0"/>
                        </a:rPr>
                        <a:t>Празнична изложба-базар</a:t>
                      </a:r>
                    </a:p>
                    <a:p>
                      <a:endParaRPr lang="bg-BG" dirty="0"/>
                    </a:p>
                  </a:txBody>
                  <a:tcPr/>
                </a:tc>
                <a:tc>
                  <a:txBody>
                    <a:bodyPr/>
                    <a:lstStyle/>
                    <a:p>
                      <a:r>
                        <a:rPr kumimoji="0" lang="bg-BG" sz="1400" b="0" kern="1200" dirty="0">
                          <a:solidFill>
                            <a:schemeClr val="dk1"/>
                          </a:solidFill>
                          <a:latin typeface="Arial" pitchFamily="34" charset="0"/>
                          <a:ea typeface="+mn-ea"/>
                          <a:cs typeface="Arial" pitchFamily="34" charset="0"/>
                        </a:rPr>
                        <a:t>Организиране и участие в изложба-базар, включваща</a:t>
                      </a:r>
                      <a:r>
                        <a:rPr kumimoji="0" lang="bg-BG" sz="1400" b="0" kern="1200" baseline="0" dirty="0">
                          <a:solidFill>
                            <a:schemeClr val="dk1"/>
                          </a:solidFill>
                          <a:latin typeface="Arial" pitchFamily="34" charset="0"/>
                          <a:ea typeface="+mn-ea"/>
                          <a:cs typeface="Arial" pitchFamily="34" charset="0"/>
                        </a:rPr>
                        <a:t> </a:t>
                      </a:r>
                      <a:r>
                        <a:rPr kumimoji="0" lang="bg-BG" sz="1400" b="0" kern="1200" dirty="0">
                          <a:solidFill>
                            <a:schemeClr val="dk1"/>
                          </a:solidFill>
                          <a:latin typeface="Arial" pitchFamily="34" charset="0"/>
                          <a:ea typeface="+mn-ea"/>
                          <a:cs typeface="Arial" pitchFamily="34" charset="0"/>
                        </a:rPr>
                        <a:t>творенията на децата от групата, участващи в проект „</a:t>
                      </a:r>
                      <a:r>
                        <a:rPr kumimoji="0" lang="bg-BG" sz="1400" b="0" kern="1200" dirty="0" err="1">
                          <a:solidFill>
                            <a:schemeClr val="dk1"/>
                          </a:solidFill>
                          <a:latin typeface="Arial" pitchFamily="34" charset="0"/>
                          <a:ea typeface="+mn-ea"/>
                          <a:cs typeface="Arial" pitchFamily="34" charset="0"/>
                        </a:rPr>
                        <a:t>Ниткография</a:t>
                      </a:r>
                      <a:r>
                        <a:rPr kumimoji="0" lang="bg-BG" sz="1400" b="0" kern="1200" dirty="0">
                          <a:solidFill>
                            <a:schemeClr val="dk1"/>
                          </a:solidFill>
                          <a:latin typeface="Arial" pitchFamily="34" charset="0"/>
                          <a:ea typeface="+mn-ea"/>
                          <a:cs typeface="Arial" pitchFamily="34" charset="0"/>
                        </a:rPr>
                        <a:t>;</a:t>
                      </a:r>
                      <a:endParaRPr lang="bg-BG" sz="1400" b="0" dirty="0">
                        <a:latin typeface="Arial" pitchFamily="34" charset="0"/>
                        <a:cs typeface="Arial" pitchFamily="34" charset="0"/>
                      </a:endParaRPr>
                    </a:p>
                    <a:p>
                      <a:endParaRPr lang="bg-BG" dirty="0"/>
                    </a:p>
                  </a:txBody>
                  <a:tcPr/>
                </a:tc>
                <a:extLst>
                  <a:ext uri="{0D108BD9-81ED-4DB2-BD59-A6C34878D82A}">
                    <a16:rowId xmlns:a16="http://schemas.microsoft.com/office/drawing/2014/main" val="10000"/>
                  </a:ext>
                </a:extLst>
              </a:tr>
            </a:tbl>
          </a:graphicData>
        </a:graphic>
      </p:graphicFrame>
      <p:pic>
        <p:nvPicPr>
          <p:cNvPr id="8" name="Картина 7"/>
          <p:cNvPicPr>
            <a:picLocks noChangeAspect="1"/>
          </p:cNvPicPr>
          <p:nvPr/>
        </p:nvPicPr>
        <p:blipFill rotWithShape="1">
          <a:blip r:embed="rId2" cstate="print">
            <a:extLst>
              <a:ext uri="{28A0092B-C50C-407E-A947-70E740481C1C}">
                <a14:useLocalDpi xmlns:a14="http://schemas.microsoft.com/office/drawing/2010/main" val="0"/>
              </a:ext>
            </a:extLst>
          </a:blip>
          <a:srcRect t="34428"/>
          <a:stretch/>
        </p:blipFill>
        <p:spPr>
          <a:xfrm>
            <a:off x="1824891" y="4289570"/>
            <a:ext cx="5184576" cy="2549737"/>
          </a:xfrm>
          <a:prstGeom prst="rect">
            <a:avLst/>
          </a:prstGeom>
          <a:ln>
            <a:noFill/>
          </a:ln>
          <a:effectLst>
            <a:softEdge rad="112500"/>
          </a:effectLst>
        </p:spPr>
      </p:pic>
      <p:pic>
        <p:nvPicPr>
          <p:cNvPr id="3" name="Картина 2">
            <a:extLst>
              <a:ext uri="{FF2B5EF4-FFF2-40B4-BE49-F238E27FC236}">
                <a16:creationId xmlns:a16="http://schemas.microsoft.com/office/drawing/2014/main" id="{FFD8A13F-1C7C-4C82-A171-D2E1B4AD0E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306" y="1142746"/>
            <a:ext cx="4355976" cy="3266982"/>
          </a:xfrm>
          <a:prstGeom prst="rect">
            <a:avLst/>
          </a:prstGeom>
          <a:ln>
            <a:noFill/>
          </a:ln>
          <a:effectLst>
            <a:softEdge rad="112500"/>
          </a:effectLst>
        </p:spPr>
      </p:pic>
      <p:pic>
        <p:nvPicPr>
          <p:cNvPr id="6" name="Картина 5">
            <a:extLst>
              <a:ext uri="{FF2B5EF4-FFF2-40B4-BE49-F238E27FC236}">
                <a16:creationId xmlns:a16="http://schemas.microsoft.com/office/drawing/2014/main" id="{6737E01B-B325-6435-0355-8F95435A38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17179" y="1166113"/>
            <a:ext cx="4293664" cy="3220248"/>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p:cNvSpPr>
            <a:spLocks noGrp="1"/>
          </p:cNvSpPr>
          <p:nvPr>
            <p:ph type="title"/>
          </p:nvPr>
        </p:nvSpPr>
        <p:spPr>
          <a:xfrm>
            <a:off x="457200" y="285728"/>
            <a:ext cx="8229600" cy="1571636"/>
          </a:xfrm>
        </p:spPr>
        <p:txBody>
          <a:bodyPr>
            <a:normAutofit/>
          </a:bodyPr>
          <a:lstStyle/>
          <a:p>
            <a:pPr algn="l"/>
            <a:r>
              <a:rPr lang="en-US" sz="1600" b="1" dirty="0">
                <a:latin typeface="Arial" pitchFamily="34" charset="0"/>
                <a:cs typeface="Arial" pitchFamily="34" charset="0"/>
              </a:rPr>
              <a:t>	</a:t>
            </a:r>
            <a:r>
              <a:rPr lang="en-US" sz="3100" b="1" dirty="0">
                <a:latin typeface="Arial" pitchFamily="34" charset="0"/>
                <a:cs typeface="Arial" pitchFamily="34" charset="0"/>
              </a:rPr>
              <a:t> </a:t>
            </a:r>
            <a:br>
              <a:rPr lang="bg-BG" sz="3100" dirty="0">
                <a:latin typeface="Arial" pitchFamily="34" charset="0"/>
                <a:cs typeface="Arial" pitchFamily="34" charset="0"/>
              </a:rPr>
            </a:br>
            <a:r>
              <a:rPr lang="bg-BG" sz="1600" dirty="0">
                <a:latin typeface="Arial" pitchFamily="34" charset="0"/>
                <a:cs typeface="Arial" pitchFamily="34" charset="0"/>
              </a:rPr>
              <a:t> </a:t>
            </a:r>
            <a:br>
              <a:rPr lang="bg-BG" sz="1800" dirty="0"/>
            </a:br>
            <a:r>
              <a:rPr lang="bg-BG" sz="1800" dirty="0"/>
              <a:t> </a:t>
            </a:r>
            <a:br>
              <a:rPr lang="bg-BG" dirty="0"/>
            </a:br>
            <a:endParaRPr lang="bg-BG" dirty="0"/>
          </a:p>
        </p:txBody>
      </p:sp>
      <p:graphicFrame>
        <p:nvGraphicFramePr>
          <p:cNvPr id="4" name="Контейнер за съдържание 3"/>
          <p:cNvGraphicFramePr>
            <a:graphicFrameLocks noGrp="1"/>
          </p:cNvGraphicFramePr>
          <p:nvPr>
            <p:ph sz="quarter" idx="1"/>
            <p:extLst>
              <p:ext uri="{D42A27DB-BD31-4B8C-83A1-F6EECF244321}">
                <p14:modId xmlns:p14="http://schemas.microsoft.com/office/powerpoint/2010/main" val="2096413863"/>
              </p:ext>
            </p:extLst>
          </p:nvPr>
        </p:nvGraphicFramePr>
        <p:xfrm>
          <a:off x="323528" y="245334"/>
          <a:ext cx="8286750" cy="2535594"/>
        </p:xfrm>
        <a:graphic>
          <a:graphicData uri="http://schemas.openxmlformats.org/drawingml/2006/table">
            <a:tbl>
              <a:tblPr firstRow="1" bandRow="1">
                <a:tableStyleId>{5C22544A-7EE6-4342-B048-85BDC9FD1C3A}</a:tableStyleId>
              </a:tblPr>
              <a:tblGrid>
                <a:gridCol w="4143375">
                  <a:extLst>
                    <a:ext uri="{9D8B030D-6E8A-4147-A177-3AD203B41FA5}">
                      <a16:colId xmlns:a16="http://schemas.microsoft.com/office/drawing/2014/main" val="20000"/>
                    </a:ext>
                  </a:extLst>
                </a:gridCol>
                <a:gridCol w="4143375">
                  <a:extLst>
                    <a:ext uri="{9D8B030D-6E8A-4147-A177-3AD203B41FA5}">
                      <a16:colId xmlns:a16="http://schemas.microsoft.com/office/drawing/2014/main" val="20001"/>
                    </a:ext>
                  </a:extLst>
                </a:gridCol>
              </a:tblGrid>
              <a:tr h="512738">
                <a:tc>
                  <a:txBody>
                    <a:bodyPr/>
                    <a:lstStyle/>
                    <a:p>
                      <a:r>
                        <a:rPr lang="en-US" sz="1800" dirty="0">
                          <a:latin typeface="Arial" pitchFamily="34" charset="0"/>
                          <a:cs typeface="Arial" pitchFamily="34" charset="0"/>
                        </a:rPr>
                        <a:t> </a:t>
                      </a:r>
                      <a:r>
                        <a:rPr lang="bg-BG" sz="2000" b="1" dirty="0">
                          <a:latin typeface="Arial" pitchFamily="34" charset="0"/>
                          <a:cs typeface="Arial" pitchFamily="34" charset="0"/>
                        </a:rPr>
                        <a:t>Месец септември</a:t>
                      </a:r>
                      <a:endParaRPr lang="bg-BG" sz="2000" dirty="0"/>
                    </a:p>
                  </a:txBody>
                  <a:tcPr/>
                </a:tc>
                <a:tc>
                  <a:txBody>
                    <a:bodyPr/>
                    <a:lstStyle/>
                    <a:p>
                      <a:r>
                        <a:rPr lang="bg-BG" sz="2000" dirty="0"/>
                        <a:t>Постигнати</a:t>
                      </a:r>
                      <a:r>
                        <a:rPr lang="bg-BG" sz="2000" baseline="0" dirty="0"/>
                        <a:t> резултати:</a:t>
                      </a:r>
                      <a:endParaRPr lang="bg-BG" sz="2000" dirty="0"/>
                    </a:p>
                  </a:txBody>
                  <a:tcPr/>
                </a:tc>
                <a:extLst>
                  <a:ext uri="{0D108BD9-81ED-4DB2-BD59-A6C34878D82A}">
                    <a16:rowId xmlns:a16="http://schemas.microsoft.com/office/drawing/2014/main" val="10000"/>
                  </a:ext>
                </a:extLst>
              </a:tr>
              <a:tr h="2022856">
                <a:tc>
                  <a:txBody>
                    <a:bodyPr/>
                    <a:lstStyle/>
                    <a:p>
                      <a:r>
                        <a:rPr lang="bg-BG" sz="1800" dirty="0">
                          <a:latin typeface="Arial" pitchFamily="34" charset="0"/>
                          <a:cs typeface="Arial" pitchFamily="34" charset="0"/>
                        </a:rPr>
                        <a:t>Тема: </a:t>
                      </a:r>
                      <a:r>
                        <a:rPr lang="bg-BG" sz="1800" b="1" dirty="0">
                          <a:latin typeface="Arial" pitchFamily="34" charset="0"/>
                          <a:cs typeface="Arial" pitchFamily="34" charset="0"/>
                        </a:rPr>
                        <a:t>„</a:t>
                      </a:r>
                      <a:r>
                        <a:rPr lang="bg-BG" sz="1800" b="1" dirty="0" err="1">
                          <a:latin typeface="Arial" pitchFamily="34" charset="0"/>
                          <a:cs typeface="Arial" pitchFamily="34" charset="0"/>
                        </a:rPr>
                        <a:t>Ниткография</a:t>
                      </a:r>
                      <a:r>
                        <a:rPr lang="bg-BG" sz="1800" b="1" dirty="0">
                          <a:latin typeface="Arial" pitchFamily="34" charset="0"/>
                          <a:cs typeface="Arial" pitchFamily="34" charset="0"/>
                        </a:rPr>
                        <a:t>” </a:t>
                      </a:r>
                      <a:endParaRPr lang="bg-BG" dirty="0"/>
                    </a:p>
                  </a:txBody>
                  <a:tcPr/>
                </a:tc>
                <a:tc>
                  <a:txBody>
                    <a:bodyPr/>
                    <a:lstStyle/>
                    <a:p>
                      <a:r>
                        <a:rPr lang="bg-BG" sz="1800" dirty="0">
                          <a:latin typeface="Arial" pitchFamily="34" charset="0"/>
                          <a:cs typeface="Arial" pitchFamily="34" charset="0"/>
                        </a:rPr>
                        <a:t>В децата са изградени конкретни представи за </a:t>
                      </a:r>
                      <a:r>
                        <a:rPr lang="bg-BG" sz="1800" dirty="0" err="1">
                          <a:latin typeface="Arial" pitchFamily="34" charset="0"/>
                          <a:cs typeface="Arial" pitchFamily="34" charset="0"/>
                        </a:rPr>
                        <a:t>ниткографията</a:t>
                      </a:r>
                      <a:r>
                        <a:rPr lang="bg-BG" sz="1800" dirty="0">
                          <a:latin typeface="Arial" pitchFamily="34" charset="0"/>
                          <a:cs typeface="Arial" pitchFamily="34" charset="0"/>
                        </a:rPr>
                        <a:t> – вид иновативна, нестандартна техника, която ги запознава</a:t>
                      </a:r>
                      <a:r>
                        <a:rPr lang="bg-BG" sz="1800" baseline="0" dirty="0">
                          <a:latin typeface="Arial" pitchFamily="34" charset="0"/>
                          <a:cs typeface="Arial" pitchFamily="34" charset="0"/>
                        </a:rPr>
                        <a:t> </a:t>
                      </a:r>
                      <a:r>
                        <a:rPr lang="bg-BG" sz="1800" dirty="0">
                          <a:latin typeface="Arial" pitchFamily="34" charset="0"/>
                          <a:cs typeface="Arial" pitchFamily="34" charset="0"/>
                        </a:rPr>
                        <a:t>с различни визуални възможности на конците.</a:t>
                      </a:r>
                      <a:endParaRPr lang="bg-BG" sz="1800" dirty="0"/>
                    </a:p>
                  </a:txBody>
                  <a:tcPr/>
                </a:tc>
                <a:extLst>
                  <a:ext uri="{0D108BD9-81ED-4DB2-BD59-A6C34878D82A}">
                    <a16:rowId xmlns:a16="http://schemas.microsoft.com/office/drawing/2014/main" val="10001"/>
                  </a:ext>
                </a:extLst>
              </a:tr>
            </a:tbl>
          </a:graphicData>
        </a:graphic>
      </p:graphicFrame>
      <p:pic>
        <p:nvPicPr>
          <p:cNvPr id="3" name="Картина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3698" y="2943645"/>
            <a:ext cx="3970270" cy="3673146"/>
          </a:xfrm>
          <a:prstGeom prst="rect">
            <a:avLst/>
          </a:prstGeom>
          <a:ln>
            <a:noFill/>
          </a:ln>
          <a:effectLst>
            <a:softEdge rad="112500"/>
          </a:effectLst>
        </p:spPr>
      </p:pic>
      <p:pic>
        <p:nvPicPr>
          <p:cNvPr id="6" name="Картина 5">
            <a:extLst>
              <a:ext uri="{FF2B5EF4-FFF2-40B4-BE49-F238E27FC236}">
                <a16:creationId xmlns:a16="http://schemas.microsoft.com/office/drawing/2014/main" id="{ECB8F9DD-FBF5-DD25-CD91-482828E9CE6D}"/>
              </a:ext>
            </a:extLst>
          </p:cNvPr>
          <p:cNvPicPr>
            <a:picLocks noChangeAspect="1"/>
          </p:cNvPicPr>
          <p:nvPr/>
        </p:nvPicPr>
        <p:blipFill rotWithShape="1">
          <a:blip r:embed="rId3">
            <a:extLst>
              <a:ext uri="{28A0092B-C50C-407E-A947-70E740481C1C}">
                <a14:useLocalDpi xmlns:a14="http://schemas.microsoft.com/office/drawing/2010/main" val="0"/>
              </a:ext>
            </a:extLst>
          </a:blip>
          <a:srcRect l="6320" t="9586" r="6322" b="9586"/>
          <a:stretch/>
        </p:blipFill>
        <p:spPr>
          <a:xfrm>
            <a:off x="4181425" y="3573016"/>
            <a:ext cx="4648877" cy="3039650"/>
          </a:xfrm>
          <a:prstGeom prst="rect">
            <a:avLst/>
          </a:prstGeom>
          <a:ln>
            <a:noFill/>
          </a:ln>
          <a:effectLst>
            <a:softEdge rad="112500"/>
          </a:effectLst>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p:cNvSpPr>
            <a:spLocks noGrp="1"/>
          </p:cNvSpPr>
          <p:nvPr>
            <p:ph type="ctrTitle"/>
          </p:nvPr>
        </p:nvSpPr>
        <p:spPr>
          <a:xfrm>
            <a:off x="214282" y="0"/>
            <a:ext cx="8929718" cy="3071810"/>
          </a:xfrm>
        </p:spPr>
        <p:txBody>
          <a:bodyPr>
            <a:noAutofit/>
          </a:bodyPr>
          <a:lstStyle/>
          <a:p>
            <a:pPr algn="l"/>
            <a:r>
              <a:rPr lang="bg-BG" sz="1400" b="1" dirty="0">
                <a:latin typeface="Arial" pitchFamily="34" charset="0"/>
                <a:cs typeface="Arial" pitchFamily="34" charset="0"/>
              </a:rPr>
              <a:t>                                    		</a:t>
            </a:r>
            <a:br>
              <a:rPr lang="en-US" sz="1400" b="1" dirty="0">
                <a:latin typeface="Arial" pitchFamily="34" charset="0"/>
                <a:cs typeface="Arial" pitchFamily="34" charset="0"/>
              </a:rPr>
            </a:br>
            <a:br>
              <a:rPr lang="en-US" sz="1400" b="1" dirty="0">
                <a:latin typeface="Arial" pitchFamily="34" charset="0"/>
                <a:cs typeface="Arial" pitchFamily="34" charset="0"/>
              </a:rPr>
            </a:br>
            <a:br>
              <a:rPr lang="en-US" sz="1400" b="1" dirty="0">
                <a:latin typeface="Arial" pitchFamily="34" charset="0"/>
                <a:cs typeface="Arial" pitchFamily="34" charset="0"/>
              </a:rPr>
            </a:br>
            <a:r>
              <a:rPr lang="en-US" sz="1400" b="1" dirty="0">
                <a:latin typeface="Arial" pitchFamily="34" charset="0"/>
                <a:cs typeface="Arial" pitchFamily="34" charset="0"/>
              </a:rPr>
              <a:t>		</a:t>
            </a:r>
            <a:br>
              <a:rPr lang="bg-BG" sz="1200" dirty="0">
                <a:latin typeface="Arial" pitchFamily="34" charset="0"/>
                <a:cs typeface="Arial" pitchFamily="34" charset="0"/>
              </a:rPr>
            </a:br>
            <a:r>
              <a:rPr lang="en-US" sz="1200" dirty="0">
                <a:latin typeface="Arial" pitchFamily="34" charset="0"/>
                <a:cs typeface="Arial" pitchFamily="34" charset="0"/>
              </a:rPr>
              <a:t> </a:t>
            </a:r>
            <a:br>
              <a:rPr lang="bg-BG" sz="1200" dirty="0">
                <a:latin typeface="Arial" pitchFamily="34" charset="0"/>
                <a:cs typeface="Arial" pitchFamily="34" charset="0"/>
              </a:rPr>
            </a:br>
            <a:endParaRPr lang="bg-BG" sz="1200" dirty="0">
              <a:latin typeface="Arial" pitchFamily="34" charset="0"/>
              <a:cs typeface="Arial" pitchFamily="34" charset="0"/>
            </a:endParaRPr>
          </a:p>
        </p:txBody>
      </p:sp>
      <p:graphicFrame>
        <p:nvGraphicFramePr>
          <p:cNvPr id="8" name="Таблица 7"/>
          <p:cNvGraphicFramePr>
            <a:graphicFrameLocks noGrp="1"/>
          </p:cNvGraphicFramePr>
          <p:nvPr>
            <p:extLst>
              <p:ext uri="{D42A27DB-BD31-4B8C-83A1-F6EECF244321}">
                <p14:modId xmlns:p14="http://schemas.microsoft.com/office/powerpoint/2010/main" val="503297324"/>
              </p:ext>
            </p:extLst>
          </p:nvPr>
        </p:nvGraphicFramePr>
        <p:xfrm>
          <a:off x="106778" y="116478"/>
          <a:ext cx="8929718" cy="6741522"/>
        </p:xfrm>
        <a:graphic>
          <a:graphicData uri="http://schemas.openxmlformats.org/drawingml/2006/table">
            <a:tbl>
              <a:tblPr firstRow="1" bandRow="1">
                <a:tableStyleId>{5C22544A-7EE6-4342-B048-85BDC9FD1C3A}</a:tableStyleId>
              </a:tblPr>
              <a:tblGrid>
                <a:gridCol w="4464859">
                  <a:extLst>
                    <a:ext uri="{9D8B030D-6E8A-4147-A177-3AD203B41FA5}">
                      <a16:colId xmlns:a16="http://schemas.microsoft.com/office/drawing/2014/main" val="20000"/>
                    </a:ext>
                  </a:extLst>
                </a:gridCol>
                <a:gridCol w="4464859">
                  <a:extLst>
                    <a:ext uri="{9D8B030D-6E8A-4147-A177-3AD203B41FA5}">
                      <a16:colId xmlns:a16="http://schemas.microsoft.com/office/drawing/2014/main" val="20001"/>
                    </a:ext>
                  </a:extLst>
                </a:gridCol>
              </a:tblGrid>
              <a:tr h="660592">
                <a:tc>
                  <a:txBody>
                    <a:bodyPr/>
                    <a:lstStyle/>
                    <a:p>
                      <a:r>
                        <a:rPr lang="bg-BG" sz="1800" b="1" kern="1200" dirty="0">
                          <a:solidFill>
                            <a:schemeClr val="lt1"/>
                          </a:solidFill>
                          <a:latin typeface="Arial" pitchFamily="34" charset="0"/>
                          <a:ea typeface="+mn-ea"/>
                          <a:cs typeface="Arial" pitchFamily="34" charset="0"/>
                        </a:rPr>
                        <a:t>Месец октомври</a:t>
                      </a:r>
                      <a:endParaRPr lang="bg-BG" sz="1800" dirty="0">
                        <a:latin typeface="Arial" pitchFamily="34" charset="0"/>
                        <a:cs typeface="Arial"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g-BG" sz="1800" dirty="0">
                          <a:latin typeface="Arial" pitchFamily="34" charset="0"/>
                          <a:cs typeface="Arial" pitchFamily="34" charset="0"/>
                        </a:rPr>
                        <a:t>Постигнати</a:t>
                      </a:r>
                      <a:r>
                        <a:rPr lang="bg-BG" sz="1800" baseline="0" dirty="0">
                          <a:latin typeface="Arial" pitchFamily="34" charset="0"/>
                          <a:cs typeface="Arial" pitchFamily="34" charset="0"/>
                        </a:rPr>
                        <a:t> резултати:</a:t>
                      </a:r>
                      <a:endParaRPr lang="bg-BG" sz="1800" dirty="0">
                        <a:latin typeface="Arial" pitchFamily="34" charset="0"/>
                        <a:cs typeface="Arial" pitchFamily="34" charset="0"/>
                      </a:endParaRPr>
                    </a:p>
                    <a:p>
                      <a:endParaRPr lang="bg-BG" dirty="0"/>
                    </a:p>
                  </a:txBody>
                  <a:tcPr/>
                </a:tc>
                <a:extLst>
                  <a:ext uri="{0D108BD9-81ED-4DB2-BD59-A6C34878D82A}">
                    <a16:rowId xmlns:a16="http://schemas.microsoft.com/office/drawing/2014/main" val="10000"/>
                  </a:ext>
                </a:extLst>
              </a:tr>
              <a:tr h="6080930">
                <a:tc>
                  <a:txBody>
                    <a:bodyPr/>
                    <a:lstStyle/>
                    <a:p>
                      <a:r>
                        <a:rPr kumimoji="0" lang="bg-BG" sz="2000" b="0" kern="1200" dirty="0">
                          <a:solidFill>
                            <a:schemeClr val="dk1"/>
                          </a:solidFill>
                          <a:effectLst/>
                          <a:latin typeface="+mn-lt"/>
                          <a:ea typeface="+mn-ea"/>
                          <a:cs typeface="+mn-cs"/>
                        </a:rPr>
                        <a:t>Тема: </a:t>
                      </a:r>
                      <a:r>
                        <a:rPr kumimoji="0" lang="bg-BG" sz="2000" b="1" kern="1200" dirty="0">
                          <a:solidFill>
                            <a:schemeClr val="dk1"/>
                          </a:solidFill>
                          <a:effectLst/>
                          <a:latin typeface="+mn-lt"/>
                          <a:ea typeface="+mn-ea"/>
                          <a:cs typeface="+mn-cs"/>
                        </a:rPr>
                        <a:t>„Море” </a:t>
                      </a:r>
                      <a:endParaRPr lang="bg-BG" sz="2000" b="1" dirty="0">
                        <a:latin typeface="Arial" pitchFamily="34" charset="0"/>
                        <a:cs typeface="Arial" pitchFamily="34" charset="0"/>
                      </a:endParaRPr>
                    </a:p>
                  </a:txBody>
                  <a:tcPr/>
                </a:tc>
                <a:tc>
                  <a:txBody>
                    <a:bodyPr/>
                    <a:lstStyle/>
                    <a:p>
                      <a:pPr>
                        <a:lnSpc>
                          <a:spcPct val="115000"/>
                        </a:lnSpc>
                        <a:spcAft>
                          <a:spcPts val="1000"/>
                        </a:spcAft>
                      </a:pPr>
                      <a:r>
                        <a:rPr lang="bg-BG" sz="1800" dirty="0">
                          <a:effectLst/>
                          <a:latin typeface="Arial" panose="020B0604020202020204" pitchFamily="34" charset="0"/>
                          <a:ea typeface="Times New Roman" panose="02020603050405020304" pitchFamily="18" charset="0"/>
                          <a:cs typeface="Arial" panose="020B0604020202020204" pitchFamily="34" charset="0"/>
                        </a:rPr>
                        <a:t>В децата се изградени умения за подготвяне на основа за рисуване на вълни и море чрез нанасяне на контури с конци. Децата възпроизвеждат основата и рисуват вълни и море чрез нанасяне на контури и линии с конци. Планират последователността на действията си и обогатяват изобразителните си умения чрез използване на иновативната техника. Децата умеят да оформят вълни и лъчи с цветни нишки, използвайки техниката </a:t>
                      </a:r>
                      <a:r>
                        <a:rPr lang="bg-BG" sz="1800" dirty="0" err="1">
                          <a:effectLst/>
                          <a:latin typeface="Arial" panose="020B0604020202020204" pitchFamily="34" charset="0"/>
                          <a:ea typeface="Times New Roman" panose="02020603050405020304" pitchFamily="18" charset="0"/>
                          <a:cs typeface="Arial" panose="020B0604020202020204" pitchFamily="34" charset="0"/>
                        </a:rPr>
                        <a:t>ниткография</a:t>
                      </a:r>
                      <a:r>
                        <a:rPr lang="bg-BG" sz="1800" dirty="0">
                          <a:effectLst/>
                          <a:latin typeface="Arial" panose="020B0604020202020204" pitchFamily="34" charset="0"/>
                          <a:ea typeface="Times New Roman" panose="02020603050405020304" pitchFamily="18" charset="0"/>
                          <a:cs typeface="Arial" panose="020B0604020202020204" pitchFamily="34" charset="0"/>
                        </a:rPr>
                        <a:t>. Обогатяват изобразителните си умения чрез използване на иновативната техника. Умеят да декорират паното с различни елементи и материали – цветни копчета, камъчета. Проявяват творчество и креативност. </a:t>
                      </a:r>
                      <a:endParaRPr lang="bg-BG" sz="1800" dirty="0">
                        <a:effectLst/>
                        <a:latin typeface="Arial" panose="020B0604020202020204" pitchFamily="34" charset="0"/>
                        <a:ea typeface="Calibri" panose="020F0502020204030204" pitchFamily="34" charset="0"/>
                        <a:cs typeface="Arial" panose="020B0604020202020204" pitchFamily="34" charset="0"/>
                      </a:endParaRPr>
                    </a:p>
                  </a:txBody>
                  <a:tcPr marL="48260" marR="48260" marT="0" marB="0"/>
                </a:tc>
                <a:extLst>
                  <a:ext uri="{0D108BD9-81ED-4DB2-BD59-A6C34878D82A}">
                    <a16:rowId xmlns:a16="http://schemas.microsoft.com/office/drawing/2014/main" val="10001"/>
                  </a:ext>
                </a:extLst>
              </a:tr>
            </a:tbl>
          </a:graphicData>
        </a:graphic>
      </p:graphicFrame>
      <p:pic>
        <p:nvPicPr>
          <p:cNvPr id="6" name="Картина 5"/>
          <p:cNvPicPr>
            <a:picLocks noChangeAspect="1"/>
          </p:cNvPicPr>
          <p:nvPr/>
        </p:nvPicPr>
        <p:blipFill rotWithShape="1">
          <a:blip r:embed="rId2" cstate="print">
            <a:extLst>
              <a:ext uri="{28A0092B-C50C-407E-A947-70E740481C1C}">
                <a14:useLocalDpi xmlns:a14="http://schemas.microsoft.com/office/drawing/2010/main" val="0"/>
              </a:ext>
            </a:extLst>
          </a:blip>
          <a:srcRect l="10891" t="15217" r="15581" b="17391"/>
          <a:stretch/>
        </p:blipFill>
        <p:spPr>
          <a:xfrm>
            <a:off x="93777" y="2204864"/>
            <a:ext cx="4406034" cy="3384376"/>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Картина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52" y="-9168"/>
            <a:ext cx="5472608" cy="4104456"/>
          </a:xfrm>
          <a:prstGeom prst="rect">
            <a:avLst/>
          </a:prstGeom>
          <a:ln>
            <a:noFill/>
          </a:ln>
          <a:effectLst>
            <a:softEdge rad="112500"/>
          </a:effectLst>
        </p:spPr>
      </p:pic>
      <p:pic>
        <p:nvPicPr>
          <p:cNvPr id="14" name="Картина 13"/>
          <p:cNvPicPr>
            <a:picLocks noChangeAspect="1"/>
          </p:cNvPicPr>
          <p:nvPr/>
        </p:nvPicPr>
        <p:blipFill rotWithShape="1">
          <a:blip r:embed="rId4" cstate="print">
            <a:extLst>
              <a:ext uri="{28A0092B-C50C-407E-A947-70E740481C1C}">
                <a14:useLocalDpi xmlns:a14="http://schemas.microsoft.com/office/drawing/2010/main" val="0"/>
              </a:ext>
            </a:extLst>
          </a:blip>
          <a:srcRect l="8804" t="10641" r="4666" b="3232"/>
          <a:stretch/>
        </p:blipFill>
        <p:spPr>
          <a:xfrm rot="21380208">
            <a:off x="852645" y="3732215"/>
            <a:ext cx="4252683" cy="3174580"/>
          </a:xfrm>
          <a:prstGeom prst="rect">
            <a:avLst/>
          </a:prstGeom>
          <a:ln>
            <a:noFill/>
          </a:ln>
          <a:effectLst>
            <a:softEdge rad="112500"/>
          </a:effectLst>
        </p:spPr>
      </p:pic>
      <p:pic>
        <p:nvPicPr>
          <p:cNvPr id="18" name="Картина 17"/>
          <p:cNvPicPr>
            <a:picLocks noChangeAspect="1"/>
          </p:cNvPicPr>
          <p:nvPr/>
        </p:nvPicPr>
        <p:blipFill rotWithShape="1">
          <a:blip r:embed="rId5" cstate="print">
            <a:extLst>
              <a:ext uri="{28A0092B-C50C-407E-A947-70E740481C1C}">
                <a14:useLocalDpi xmlns:a14="http://schemas.microsoft.com/office/drawing/2010/main" val="0"/>
              </a:ext>
            </a:extLst>
          </a:blip>
          <a:srcRect l="4751"/>
          <a:stretch/>
        </p:blipFill>
        <p:spPr>
          <a:xfrm rot="5400000">
            <a:off x="4642552" y="2350336"/>
            <a:ext cx="4842914" cy="3543858"/>
          </a:xfrm>
          <a:prstGeom prst="rect">
            <a:avLst/>
          </a:prstGeom>
          <a:ln>
            <a:noFill/>
          </a:ln>
          <a:effectLst>
            <a:softEdge rad="112500"/>
          </a:effectLst>
        </p:spPr>
      </p:pic>
    </p:spTree>
  </p:cSld>
  <p:clrMapOvr>
    <a:masterClrMapping/>
  </p:clrMapOvr>
  <p:transition spd="med">
    <p:pull/>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p:cNvSpPr>
            <a:spLocks noGrp="1"/>
          </p:cNvSpPr>
          <p:nvPr>
            <p:ph type="title"/>
          </p:nvPr>
        </p:nvSpPr>
        <p:spPr>
          <a:xfrm>
            <a:off x="457200" y="274638"/>
            <a:ext cx="8229600" cy="2082792"/>
          </a:xfrm>
        </p:spPr>
        <p:txBody>
          <a:bodyPr>
            <a:normAutofit/>
          </a:bodyPr>
          <a:lstStyle/>
          <a:p>
            <a:pPr algn="l"/>
            <a:r>
              <a:rPr lang="bg-BG" sz="1400" b="1" dirty="0">
                <a:latin typeface="Arial" pitchFamily="34" charset="0"/>
                <a:cs typeface="Arial" pitchFamily="34" charset="0"/>
              </a:rPr>
              <a:t>	         		</a:t>
            </a:r>
            <a:endParaRPr lang="bg-BG" sz="2000" dirty="0">
              <a:latin typeface="Arial" pitchFamily="34" charset="0"/>
              <a:cs typeface="Arial" pitchFamily="34" charset="0"/>
            </a:endParaRPr>
          </a:p>
        </p:txBody>
      </p:sp>
      <p:graphicFrame>
        <p:nvGraphicFramePr>
          <p:cNvPr id="6" name="Таблица 5"/>
          <p:cNvGraphicFramePr>
            <a:graphicFrameLocks noGrp="1"/>
          </p:cNvGraphicFramePr>
          <p:nvPr>
            <p:extLst>
              <p:ext uri="{D42A27DB-BD31-4B8C-83A1-F6EECF244321}">
                <p14:modId xmlns:p14="http://schemas.microsoft.com/office/powerpoint/2010/main" val="4161631827"/>
              </p:ext>
            </p:extLst>
          </p:nvPr>
        </p:nvGraphicFramePr>
        <p:xfrm>
          <a:off x="352388" y="0"/>
          <a:ext cx="8334412" cy="6687484"/>
        </p:xfrm>
        <a:graphic>
          <a:graphicData uri="http://schemas.openxmlformats.org/drawingml/2006/table">
            <a:tbl>
              <a:tblPr firstRow="1" bandRow="1">
                <a:tableStyleId>{5C22544A-7EE6-4342-B048-85BDC9FD1C3A}</a:tableStyleId>
              </a:tblPr>
              <a:tblGrid>
                <a:gridCol w="4167206">
                  <a:extLst>
                    <a:ext uri="{9D8B030D-6E8A-4147-A177-3AD203B41FA5}">
                      <a16:colId xmlns:a16="http://schemas.microsoft.com/office/drawing/2014/main" val="20000"/>
                    </a:ext>
                  </a:extLst>
                </a:gridCol>
                <a:gridCol w="4167206">
                  <a:extLst>
                    <a:ext uri="{9D8B030D-6E8A-4147-A177-3AD203B41FA5}">
                      <a16:colId xmlns:a16="http://schemas.microsoft.com/office/drawing/2014/main" val="20001"/>
                    </a:ext>
                  </a:extLst>
                </a:gridCol>
              </a:tblGrid>
              <a:tr h="620688">
                <a:tc>
                  <a:txBody>
                    <a:bodyPr/>
                    <a:lstStyle/>
                    <a:p>
                      <a:r>
                        <a:rPr lang="bg-BG" sz="1800" b="1" kern="1200" dirty="0">
                          <a:solidFill>
                            <a:schemeClr val="lt1"/>
                          </a:solidFill>
                          <a:latin typeface="Arial" pitchFamily="34" charset="0"/>
                          <a:ea typeface="+mn-ea"/>
                          <a:cs typeface="Arial" pitchFamily="34" charset="0"/>
                        </a:rPr>
                        <a:t>Месец ноември</a:t>
                      </a:r>
                      <a:endParaRPr lang="bg-BG" dirty="0">
                        <a:latin typeface="Arial" pitchFamily="34" charset="0"/>
                        <a:cs typeface="Arial"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g-BG" sz="1800" dirty="0">
                          <a:latin typeface="Arial" pitchFamily="34" charset="0"/>
                          <a:cs typeface="Arial" pitchFamily="34" charset="0"/>
                        </a:rPr>
                        <a:t>Постигнати</a:t>
                      </a:r>
                      <a:r>
                        <a:rPr lang="bg-BG" sz="1800" baseline="0" dirty="0">
                          <a:latin typeface="Arial" pitchFamily="34" charset="0"/>
                          <a:cs typeface="Arial" pitchFamily="34" charset="0"/>
                        </a:rPr>
                        <a:t> резултати:</a:t>
                      </a:r>
                      <a:endParaRPr lang="bg-BG" sz="1800" dirty="0">
                        <a:latin typeface="Arial" pitchFamily="34" charset="0"/>
                        <a:cs typeface="Arial" pitchFamily="34" charset="0"/>
                      </a:endParaRPr>
                    </a:p>
                    <a:p>
                      <a:endParaRPr lang="bg-BG" dirty="0"/>
                    </a:p>
                  </a:txBody>
                  <a:tcPr/>
                </a:tc>
                <a:extLst>
                  <a:ext uri="{0D108BD9-81ED-4DB2-BD59-A6C34878D82A}">
                    <a16:rowId xmlns:a16="http://schemas.microsoft.com/office/drawing/2014/main" val="10000"/>
                  </a:ext>
                </a:extLst>
              </a:tr>
              <a:tr h="6047404">
                <a:tc>
                  <a:txBody>
                    <a:bodyPr/>
                    <a:lstStyle/>
                    <a:p>
                      <a:r>
                        <a:rPr kumimoji="0" lang="bg-BG" sz="2000" b="0" kern="1200" dirty="0">
                          <a:solidFill>
                            <a:schemeClr val="dk1"/>
                          </a:solidFill>
                          <a:effectLst/>
                          <a:latin typeface="+mn-lt"/>
                          <a:ea typeface="+mn-ea"/>
                          <a:cs typeface="+mn-cs"/>
                        </a:rPr>
                        <a:t>Тема</a:t>
                      </a:r>
                      <a:r>
                        <a:rPr kumimoji="0" lang="bg-BG" sz="2000" b="1" kern="1200" dirty="0">
                          <a:solidFill>
                            <a:schemeClr val="dk1"/>
                          </a:solidFill>
                          <a:effectLst/>
                          <a:latin typeface="+mn-lt"/>
                          <a:ea typeface="+mn-ea"/>
                          <a:cs typeface="+mn-cs"/>
                        </a:rPr>
                        <a:t>: „Есенни листа”</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bg-BG" sz="1800" kern="1200" dirty="0">
                          <a:solidFill>
                            <a:schemeClr val="dk1"/>
                          </a:solidFill>
                          <a:effectLst/>
                          <a:latin typeface="+mn-lt"/>
                          <a:ea typeface="+mn-ea"/>
                          <a:cs typeface="+mn-cs"/>
                        </a:rPr>
                        <a:t>В децата са изградени умения за планиране последователността на действията и използването на различни материали при изпълнение на изобразителните задачи, свързвани с иновативната техника. Децата умеят да използват различни материали и пособия за очертаване и изрязване на различни по форма листа от картон. Способни са да пресъздават модела с различни по форма и големина листа. Децата показват концентрация, прецизност и сръчност. Умеят да декорират модела на различни по форма и големина листа чрез използване на различни елементи и съчетава цветове. Проявяват творчество и креативност. </a:t>
                      </a:r>
                      <a:endParaRPr lang="bg-BG" sz="1800" dirty="0"/>
                    </a:p>
                  </a:txBody>
                  <a:tcPr/>
                </a:tc>
                <a:extLst>
                  <a:ext uri="{0D108BD9-81ED-4DB2-BD59-A6C34878D82A}">
                    <a16:rowId xmlns:a16="http://schemas.microsoft.com/office/drawing/2014/main" val="10001"/>
                  </a:ext>
                </a:extLst>
              </a:tr>
            </a:tbl>
          </a:graphicData>
        </a:graphic>
      </p:graphicFrame>
      <p:pic>
        <p:nvPicPr>
          <p:cNvPr id="8" name="Картина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84570" y="2362189"/>
            <a:ext cx="4791984" cy="3593989"/>
          </a:xfrm>
          <a:prstGeom prst="rect">
            <a:avLst/>
          </a:prstGeom>
          <a:ln>
            <a:noFill/>
          </a:ln>
          <a:effectLst>
            <a:softEdge rad="112500"/>
          </a:effec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Картина 7"/>
          <p:cNvPicPr>
            <a:picLocks noChangeAspect="1"/>
          </p:cNvPicPr>
          <p:nvPr/>
        </p:nvPicPr>
        <p:blipFill>
          <a:blip r:embed="rId2"/>
          <a:stretch>
            <a:fillRect/>
          </a:stretch>
        </p:blipFill>
        <p:spPr>
          <a:xfrm>
            <a:off x="210415" y="-99392"/>
            <a:ext cx="3380278" cy="4293096"/>
          </a:xfrm>
          <a:prstGeom prst="rect">
            <a:avLst/>
          </a:prstGeom>
        </p:spPr>
      </p:pic>
      <p:pic>
        <p:nvPicPr>
          <p:cNvPr id="9" name="Картина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4031558" y="60826"/>
            <a:ext cx="3600400" cy="2700300"/>
          </a:xfrm>
          <a:prstGeom prst="rect">
            <a:avLst/>
          </a:prstGeom>
          <a:ln>
            <a:noFill/>
          </a:ln>
          <a:effectLst>
            <a:softEdge rad="112500"/>
          </a:effectLst>
        </p:spPr>
      </p:pic>
      <p:pic>
        <p:nvPicPr>
          <p:cNvPr id="11" name="Картина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337323" y="3228146"/>
            <a:ext cx="3955481" cy="2966611"/>
          </a:xfrm>
          <a:prstGeom prst="rect">
            <a:avLst/>
          </a:prstGeom>
          <a:ln>
            <a:noFill/>
          </a:ln>
          <a:effectLst>
            <a:softEdge rad="112500"/>
          </a:effectLst>
        </p:spPr>
      </p:pic>
      <p:pic>
        <p:nvPicPr>
          <p:cNvPr id="12" name="Картина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2557132" y="3378597"/>
            <a:ext cx="3955481" cy="2841779"/>
          </a:xfrm>
          <a:prstGeom prst="rect">
            <a:avLst/>
          </a:prstGeom>
          <a:ln>
            <a:noFill/>
          </a:ln>
          <a:effectLst>
            <a:softEdge rad="112500"/>
          </a:effectLst>
        </p:spPr>
      </p:pic>
      <p:pic>
        <p:nvPicPr>
          <p:cNvPr id="3" name="Картина 2">
            <a:extLst>
              <a:ext uri="{FF2B5EF4-FFF2-40B4-BE49-F238E27FC236}">
                <a16:creationId xmlns:a16="http://schemas.microsoft.com/office/drawing/2014/main" id="{EF8F5A6F-0FDB-490A-68EA-94D3B5FC0D5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7783"/>
          <a:stretch/>
        </p:blipFill>
        <p:spPr>
          <a:xfrm rot="5400000">
            <a:off x="360042" y="4021375"/>
            <a:ext cx="2736304" cy="2841780"/>
          </a:xfrm>
          <a:prstGeom prst="rect">
            <a:avLst/>
          </a:prstGeom>
          <a:ln>
            <a:noFill/>
          </a:ln>
          <a:effectLst>
            <a:softEdge rad="112500"/>
          </a:effec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Контейнер за съдържание 5"/>
          <p:cNvGraphicFramePr>
            <a:graphicFrameLocks noGrp="1"/>
          </p:cNvGraphicFramePr>
          <p:nvPr>
            <p:ph sz="quarter" idx="1"/>
            <p:extLst>
              <p:ext uri="{D42A27DB-BD31-4B8C-83A1-F6EECF244321}">
                <p14:modId xmlns:p14="http://schemas.microsoft.com/office/powerpoint/2010/main" val="2649918189"/>
              </p:ext>
            </p:extLst>
          </p:nvPr>
        </p:nvGraphicFramePr>
        <p:xfrm>
          <a:off x="179512" y="119970"/>
          <a:ext cx="8496944" cy="6643710"/>
        </p:xfrm>
        <a:graphic>
          <a:graphicData uri="http://schemas.openxmlformats.org/drawingml/2006/table">
            <a:tbl>
              <a:tblPr firstRow="1" bandRow="1">
                <a:tableStyleId>{5C22544A-7EE6-4342-B048-85BDC9FD1C3A}</a:tableStyleId>
              </a:tblPr>
              <a:tblGrid>
                <a:gridCol w="4248472">
                  <a:extLst>
                    <a:ext uri="{9D8B030D-6E8A-4147-A177-3AD203B41FA5}">
                      <a16:colId xmlns:a16="http://schemas.microsoft.com/office/drawing/2014/main" val="20000"/>
                    </a:ext>
                  </a:extLst>
                </a:gridCol>
                <a:gridCol w="4248472">
                  <a:extLst>
                    <a:ext uri="{9D8B030D-6E8A-4147-A177-3AD203B41FA5}">
                      <a16:colId xmlns:a16="http://schemas.microsoft.com/office/drawing/2014/main" val="20001"/>
                    </a:ext>
                  </a:extLst>
                </a:gridCol>
              </a:tblGrid>
              <a:tr h="672189">
                <a:tc>
                  <a:txBody>
                    <a:bodyPr/>
                    <a:lstStyle/>
                    <a:p>
                      <a:r>
                        <a:rPr lang="bg-BG" sz="1800" b="1" kern="1200" dirty="0">
                          <a:solidFill>
                            <a:schemeClr val="lt1"/>
                          </a:solidFill>
                          <a:latin typeface="Arial" pitchFamily="34" charset="0"/>
                          <a:ea typeface="+mn-ea"/>
                          <a:cs typeface="Arial" pitchFamily="34" charset="0"/>
                        </a:rPr>
                        <a:t>Месец декември</a:t>
                      </a:r>
                      <a:endParaRPr lang="bg-BG" dirty="0">
                        <a:latin typeface="Arial" pitchFamily="34" charset="0"/>
                        <a:cs typeface="Arial" pitchFamily="34" charset="0"/>
                      </a:endParaRPr>
                    </a:p>
                  </a:txBody>
                  <a:tcPr/>
                </a:tc>
                <a:tc>
                  <a:txBody>
                    <a:bodyPr/>
                    <a:lstStyle/>
                    <a:p>
                      <a:r>
                        <a:rPr lang="bg-BG" sz="1800" dirty="0">
                          <a:latin typeface="Arial" pitchFamily="34" charset="0"/>
                          <a:cs typeface="Arial" pitchFamily="34" charset="0"/>
                        </a:rPr>
                        <a:t>Постигнати резултати:</a:t>
                      </a:r>
                    </a:p>
                  </a:txBody>
                  <a:tcPr/>
                </a:tc>
                <a:extLst>
                  <a:ext uri="{0D108BD9-81ED-4DB2-BD59-A6C34878D82A}">
                    <a16:rowId xmlns:a16="http://schemas.microsoft.com/office/drawing/2014/main" val="10000"/>
                  </a:ext>
                </a:extLst>
              </a:tr>
              <a:tr h="5971521">
                <a:tc>
                  <a:txBody>
                    <a:bodyPr/>
                    <a:lstStyle/>
                    <a:p>
                      <a:r>
                        <a:rPr kumimoji="0" lang="bg-BG" sz="1800" b="0" kern="1200" dirty="0" err="1">
                          <a:solidFill>
                            <a:schemeClr val="dk1"/>
                          </a:solidFill>
                          <a:effectLst/>
                          <a:latin typeface="+mn-lt"/>
                          <a:ea typeface="+mn-ea"/>
                          <a:cs typeface="+mn-cs"/>
                        </a:rPr>
                        <a:t>Тема:„</a:t>
                      </a:r>
                      <a:r>
                        <a:rPr kumimoji="0" lang="bg-BG" sz="1800" b="1" kern="1200" dirty="0" err="1">
                          <a:solidFill>
                            <a:schemeClr val="dk1"/>
                          </a:solidFill>
                          <a:effectLst/>
                          <a:latin typeface="+mn-lt"/>
                          <a:ea typeface="+mn-ea"/>
                          <a:cs typeface="+mn-cs"/>
                        </a:rPr>
                        <a:t>Коледни</a:t>
                      </a:r>
                      <a:r>
                        <a:rPr kumimoji="0" lang="bg-BG" sz="1800" b="1" kern="1200" dirty="0">
                          <a:solidFill>
                            <a:schemeClr val="dk1"/>
                          </a:solidFill>
                          <a:effectLst/>
                          <a:latin typeface="+mn-lt"/>
                          <a:ea typeface="+mn-ea"/>
                          <a:cs typeface="+mn-cs"/>
                        </a:rPr>
                        <a:t> елхи” </a:t>
                      </a:r>
                      <a:endParaRPr lang="bg-BG" sz="1800" b="1" dirty="0">
                        <a:latin typeface="Arial" pitchFamily="34" charset="0"/>
                        <a:cs typeface="Arial" pitchFamily="34" charset="0"/>
                      </a:endParaRPr>
                    </a:p>
                  </a:txBody>
                  <a:tcPr/>
                </a:tc>
                <a:tc>
                  <a:txBody>
                    <a:bodyPr/>
                    <a:lstStyle/>
                    <a:p>
                      <a:pPr>
                        <a:lnSpc>
                          <a:spcPct val="115000"/>
                        </a:lnSpc>
                        <a:spcAft>
                          <a:spcPts val="1000"/>
                        </a:spcAft>
                      </a:pPr>
                      <a:r>
                        <a:rPr lang="bg-BG" sz="1700" dirty="0">
                          <a:effectLst/>
                          <a:latin typeface="Arial" panose="020B0604020202020204" pitchFamily="34" charset="0"/>
                          <a:ea typeface="Calibri" panose="020F0502020204030204" pitchFamily="34" charset="0"/>
                          <a:cs typeface="Arial" panose="020B0604020202020204" pitchFamily="34" charset="0"/>
                        </a:rPr>
                        <a:t>В децата са изградени умения за  изработване на основа на елха от дърво или картон. Умеят да оформят короната на елхата чрез облепване и обвиване с цветни конци, използвайки ниткографска техника. Способни са да придадат завършен вид на изделието и декорират свободно чрез използване на допълнителни изобразителни материали. Проявяват творчество и креативност. Показват сръчност и прецизност в действията си. </a:t>
                      </a:r>
                    </a:p>
                  </a:txBody>
                  <a:tcPr marL="48260" marR="48260" marT="0" marB="0"/>
                </a:tc>
                <a:extLst>
                  <a:ext uri="{0D108BD9-81ED-4DB2-BD59-A6C34878D82A}">
                    <a16:rowId xmlns:a16="http://schemas.microsoft.com/office/drawing/2014/main" val="10001"/>
                  </a:ext>
                </a:extLst>
              </a:tr>
            </a:tbl>
          </a:graphicData>
        </a:graphic>
      </p:graphicFrame>
      <p:pic>
        <p:nvPicPr>
          <p:cNvPr id="3" name="Картина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450558" y="1898829"/>
            <a:ext cx="5040560" cy="3780421"/>
          </a:xfrm>
          <a:prstGeom prst="rect">
            <a:avLst/>
          </a:prstGeom>
          <a:ln>
            <a:noFill/>
          </a:ln>
          <a:effectLst>
            <a:softEdge rad="112500"/>
          </a:effectLst>
        </p:spPr>
      </p:pic>
      <p:pic>
        <p:nvPicPr>
          <p:cNvPr id="5" name="Картина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0032" y="4605174"/>
            <a:ext cx="2843809" cy="2132856"/>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p:cNvSpPr>
            <a:spLocks noGrp="1"/>
          </p:cNvSpPr>
          <p:nvPr>
            <p:ph type="title"/>
          </p:nvPr>
        </p:nvSpPr>
        <p:spPr/>
        <p:txBody>
          <a:bodyPr/>
          <a:lstStyle/>
          <a:p>
            <a:endParaRPr lang="bg-BG" dirty="0"/>
          </a:p>
        </p:txBody>
      </p:sp>
      <p:graphicFrame>
        <p:nvGraphicFramePr>
          <p:cNvPr id="4" name="Контейнер за съдържание 3"/>
          <p:cNvGraphicFramePr>
            <a:graphicFrameLocks noGrp="1"/>
          </p:cNvGraphicFramePr>
          <p:nvPr>
            <p:ph sz="quarter" idx="1"/>
            <p:extLst>
              <p:ext uri="{D42A27DB-BD31-4B8C-83A1-F6EECF244321}">
                <p14:modId xmlns:p14="http://schemas.microsoft.com/office/powerpoint/2010/main" val="1175252190"/>
              </p:ext>
            </p:extLst>
          </p:nvPr>
        </p:nvGraphicFramePr>
        <p:xfrm>
          <a:off x="126703" y="214290"/>
          <a:ext cx="8560098" cy="6527078"/>
        </p:xfrm>
        <a:graphic>
          <a:graphicData uri="http://schemas.openxmlformats.org/drawingml/2006/table">
            <a:tbl>
              <a:tblPr firstRow="1" bandRow="1">
                <a:tableStyleId>{5C22544A-7EE6-4342-B048-85BDC9FD1C3A}</a:tableStyleId>
              </a:tblPr>
              <a:tblGrid>
                <a:gridCol w="4280049">
                  <a:extLst>
                    <a:ext uri="{9D8B030D-6E8A-4147-A177-3AD203B41FA5}">
                      <a16:colId xmlns:a16="http://schemas.microsoft.com/office/drawing/2014/main" val="20000"/>
                    </a:ext>
                  </a:extLst>
                </a:gridCol>
                <a:gridCol w="4280049">
                  <a:extLst>
                    <a:ext uri="{9D8B030D-6E8A-4147-A177-3AD203B41FA5}">
                      <a16:colId xmlns:a16="http://schemas.microsoft.com/office/drawing/2014/main" val="20001"/>
                    </a:ext>
                  </a:extLst>
                </a:gridCol>
              </a:tblGrid>
              <a:tr h="1154537">
                <a:tc>
                  <a:txBody>
                    <a:bodyPr/>
                    <a:lstStyle/>
                    <a:p>
                      <a:r>
                        <a:rPr lang="bg-BG" dirty="0">
                          <a:latin typeface="Arial" pitchFamily="34" charset="0"/>
                          <a:cs typeface="Arial" pitchFamily="34" charset="0"/>
                        </a:rPr>
                        <a:t>Месец  януари</a:t>
                      </a:r>
                    </a:p>
                  </a:txBody>
                  <a:tcPr/>
                </a:tc>
                <a:tc>
                  <a:txBody>
                    <a:bodyPr/>
                    <a:lstStyle/>
                    <a:p>
                      <a:r>
                        <a:rPr lang="bg-BG" dirty="0"/>
                        <a:t>Постигнати резултати:</a:t>
                      </a:r>
                    </a:p>
                  </a:txBody>
                  <a:tcPr/>
                </a:tc>
                <a:extLst>
                  <a:ext uri="{0D108BD9-81ED-4DB2-BD59-A6C34878D82A}">
                    <a16:rowId xmlns:a16="http://schemas.microsoft.com/office/drawing/2014/main" val="10000"/>
                  </a:ext>
                </a:extLst>
              </a:tr>
              <a:tr h="5372541">
                <a:tc>
                  <a:txBody>
                    <a:bodyPr/>
                    <a:lstStyle/>
                    <a:p>
                      <a:r>
                        <a:rPr kumimoji="0" lang="bg-BG" sz="1800" b="0" kern="1200" dirty="0">
                          <a:solidFill>
                            <a:schemeClr val="dk1"/>
                          </a:solidFill>
                          <a:effectLst/>
                          <a:latin typeface="Arial" panose="020B0604020202020204" pitchFamily="34" charset="0"/>
                          <a:ea typeface="+mn-ea"/>
                          <a:cs typeface="Arial" panose="020B0604020202020204" pitchFamily="34" charset="0"/>
                        </a:rPr>
                        <a:t>Тема: </a:t>
                      </a:r>
                      <a:r>
                        <a:rPr kumimoji="0" lang="bg-BG" sz="1800" b="1" kern="1200" dirty="0">
                          <a:solidFill>
                            <a:schemeClr val="dk1"/>
                          </a:solidFill>
                          <a:effectLst/>
                          <a:latin typeface="Arial" panose="020B0604020202020204" pitchFamily="34" charset="0"/>
                          <a:ea typeface="+mn-ea"/>
                          <a:cs typeface="Arial" panose="020B0604020202020204" pitchFamily="34" charset="0"/>
                        </a:rPr>
                        <a:t>“Танцуващи фигури” </a:t>
                      </a:r>
                    </a:p>
                  </a:txBody>
                  <a:tcPr/>
                </a:tc>
                <a:tc>
                  <a:txBody>
                    <a:bodyPr/>
                    <a:lstStyle/>
                    <a:p>
                      <a:r>
                        <a:rPr kumimoji="0" lang="bg-BG" sz="1800" kern="1200" dirty="0">
                          <a:solidFill>
                            <a:schemeClr val="dk1"/>
                          </a:solidFill>
                          <a:effectLst/>
                          <a:latin typeface="Arial" panose="020B0604020202020204" pitchFamily="34" charset="0"/>
                          <a:ea typeface="+mn-ea"/>
                          <a:cs typeface="Arial" panose="020B0604020202020204" pitchFamily="34" charset="0"/>
                        </a:rPr>
                        <a:t>Децата умеят да оформят фигура чрез очертаване /лепене/ по контур на нишка. Умеят да изпълняват изобразителното пространство чрез лепене на късове цветни нишки.  Развиват концентрация и фините моторни умения. Децата са способни да апликират, използвайки иновативната техника. Показват увереност в действията си.  Декорират и визуализират паното с фигури. Разгръщат творческото си въображение. Умеят да придават завършен вид на изделието, използвайки иновативната техника. Показват композиционни умения, сръчност, прецизност и креативност.</a:t>
                      </a:r>
                      <a:endParaRPr lang="bg-BG" sz="1200" dirty="0">
                        <a:latin typeface="Arial" pitchFamily="34" charset="0"/>
                        <a:cs typeface="Arial" pitchFamily="34" charset="0"/>
                      </a:endParaRPr>
                    </a:p>
                  </a:txBody>
                  <a:tcPr/>
                </a:tc>
                <a:extLst>
                  <a:ext uri="{0D108BD9-81ED-4DB2-BD59-A6C34878D82A}">
                    <a16:rowId xmlns:a16="http://schemas.microsoft.com/office/drawing/2014/main" val="10001"/>
                  </a:ext>
                </a:extLst>
              </a:tr>
            </a:tbl>
          </a:graphicData>
        </a:graphic>
      </p:graphicFrame>
      <p:pic>
        <p:nvPicPr>
          <p:cNvPr id="3" name="Картина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78269" y="1939285"/>
            <a:ext cx="2128483" cy="2837079"/>
          </a:xfrm>
          <a:prstGeom prst="rect">
            <a:avLst/>
          </a:prstGeom>
          <a:ln>
            <a:noFill/>
          </a:ln>
          <a:effectLst>
            <a:softEdge rad="112500"/>
          </a:effectLst>
        </p:spPr>
      </p:pic>
      <p:pic>
        <p:nvPicPr>
          <p:cNvPr id="5" name="Картина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252" y="3573016"/>
            <a:ext cx="2628276" cy="3228700"/>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Картина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68729" y="133956"/>
            <a:ext cx="4499992" cy="3248432"/>
          </a:xfrm>
          <a:prstGeom prst="rect">
            <a:avLst/>
          </a:prstGeom>
          <a:ln>
            <a:noFill/>
          </a:ln>
          <a:effectLst>
            <a:softEdge rad="112500"/>
          </a:effectLst>
        </p:spPr>
      </p:pic>
      <p:pic>
        <p:nvPicPr>
          <p:cNvPr id="11" name="Контейнер за съдържание 10"/>
          <p:cNvPicPr>
            <a:picLocks noGrp="1" noChangeAspect="1"/>
          </p:cNvPicPr>
          <p:nvPr>
            <p:ph sz="quarter" idx="1"/>
          </p:nvPr>
        </p:nvPicPr>
        <p:blipFill>
          <a:blip r:embed="rId3" cstate="print">
            <a:extLst>
              <a:ext uri="{28A0092B-C50C-407E-A947-70E740481C1C}">
                <a14:useLocalDpi xmlns:a14="http://schemas.microsoft.com/office/drawing/2010/main" val="0"/>
              </a:ext>
            </a:extLst>
          </a:blip>
          <a:stretch>
            <a:fillRect/>
          </a:stretch>
        </p:blipFill>
        <p:spPr>
          <a:xfrm rot="4853376">
            <a:off x="135803" y="365639"/>
            <a:ext cx="3420285" cy="2565213"/>
          </a:xfrm>
          <a:prstGeom prst="ellipse">
            <a:avLst/>
          </a:prstGeom>
          <a:ln>
            <a:noFill/>
          </a:ln>
          <a:effectLst>
            <a:softEdge rad="112500"/>
          </a:effectLst>
        </p:spPr>
      </p:pic>
      <p:pic>
        <p:nvPicPr>
          <p:cNvPr id="3" name="Картина 2">
            <a:extLst>
              <a:ext uri="{FF2B5EF4-FFF2-40B4-BE49-F238E27FC236}">
                <a16:creationId xmlns:a16="http://schemas.microsoft.com/office/drawing/2014/main" id="{FB898059-8AE4-177F-3578-0AAC13C07665}"/>
              </a:ext>
            </a:extLst>
          </p:cNvPr>
          <p:cNvPicPr>
            <a:picLocks noChangeAspect="1"/>
          </p:cNvPicPr>
          <p:nvPr/>
        </p:nvPicPr>
        <p:blipFill rotWithShape="1">
          <a:blip r:embed="rId4">
            <a:extLst>
              <a:ext uri="{28A0092B-C50C-407E-A947-70E740481C1C}">
                <a14:useLocalDpi xmlns:a14="http://schemas.microsoft.com/office/drawing/2010/main" val="0"/>
              </a:ext>
            </a:extLst>
          </a:blip>
          <a:srcRect r="46154"/>
          <a:stretch/>
        </p:blipFill>
        <p:spPr>
          <a:xfrm>
            <a:off x="611560" y="3426053"/>
            <a:ext cx="2249495" cy="3272499"/>
          </a:xfrm>
          <a:prstGeom prst="rect">
            <a:avLst/>
          </a:prstGeom>
          <a:ln>
            <a:noFill/>
          </a:ln>
          <a:effectLst>
            <a:softEdge rad="112500"/>
          </a:effectLst>
        </p:spPr>
      </p:pic>
      <p:pic>
        <p:nvPicPr>
          <p:cNvPr id="9" name="Картина 8">
            <a:extLst>
              <a:ext uri="{FF2B5EF4-FFF2-40B4-BE49-F238E27FC236}">
                <a16:creationId xmlns:a16="http://schemas.microsoft.com/office/drawing/2014/main" id="{8F11CE44-13E4-7B75-20E8-AB5ADD4F24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71987" y="3384786"/>
            <a:ext cx="2718273" cy="3339258"/>
          </a:xfrm>
          <a:prstGeom prst="rect">
            <a:avLst/>
          </a:prstGeom>
          <a:ln>
            <a:noFill/>
          </a:ln>
          <a:effectLst>
            <a:softEdge rad="112500"/>
          </a:effectLst>
        </p:spPr>
      </p:pic>
      <p:pic>
        <p:nvPicPr>
          <p:cNvPr id="12" name="Картина 11">
            <a:extLst>
              <a:ext uri="{FF2B5EF4-FFF2-40B4-BE49-F238E27FC236}">
                <a16:creationId xmlns:a16="http://schemas.microsoft.com/office/drawing/2014/main" id="{85913114-B28A-ED3F-8296-C68940D65BE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851" r="6999" b="6950"/>
          <a:stretch/>
        </p:blipFill>
        <p:spPr>
          <a:xfrm>
            <a:off x="3312909" y="3429000"/>
            <a:ext cx="2605816" cy="3295044"/>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Еркер">
  <a:themeElements>
    <a:clrScheme name="Еркер">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Еркер">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Еркер">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Тема на Office">
  <a:themeElements>
    <a:clrScheme name="О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О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О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Oriel</Template>
  <TotalTime>1054</TotalTime>
  <Words>814</Words>
  <Application>Microsoft Office PowerPoint</Application>
  <PresentationFormat>Презентация на цял екран (4:3)</PresentationFormat>
  <Paragraphs>46</Paragraphs>
  <Slides>18</Slides>
  <Notes>1</Notes>
  <HiddenSlides>0</HiddenSlides>
  <MMClips>0</MMClips>
  <ScaleCrop>false</ScaleCrop>
  <HeadingPairs>
    <vt:vector size="6" baseType="variant">
      <vt:variant>
        <vt:lpstr>Използвани шрифтове</vt:lpstr>
      </vt:variant>
      <vt:variant>
        <vt:i4>6</vt:i4>
      </vt:variant>
      <vt:variant>
        <vt:lpstr>Тема</vt:lpstr>
      </vt:variant>
      <vt:variant>
        <vt:i4>1</vt:i4>
      </vt:variant>
      <vt:variant>
        <vt:lpstr>Заглавия на слайдовете</vt:lpstr>
      </vt:variant>
      <vt:variant>
        <vt:i4>18</vt:i4>
      </vt:variant>
    </vt:vector>
  </HeadingPairs>
  <TitlesOfParts>
    <vt:vector size="25" baseType="lpstr">
      <vt:lpstr>Arial</vt:lpstr>
      <vt:lpstr>Arial Black</vt:lpstr>
      <vt:lpstr>Calibri</vt:lpstr>
      <vt:lpstr>Century Schoolbook</vt:lpstr>
      <vt:lpstr>Wingdings</vt:lpstr>
      <vt:lpstr>Wingdings 2</vt:lpstr>
      <vt:lpstr>Еркер</vt:lpstr>
      <vt:lpstr>    </vt:lpstr>
      <vt:lpstr>       </vt:lpstr>
      <vt:lpstr>                                              </vt:lpstr>
      <vt:lpstr>Презентация на PowerPoint</vt:lpstr>
      <vt:lpstr>            </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Месец октомври Тема: „Пъстроцветен букет” – децата изградиха умения за подготвяне на основа за рисуване на  абстрактни цветя чрез оцветяване на конци с темперни бои. Възпроизведоха цветята чрез рисуване с оцветени конци с темперни бои.  Усвоиха умения да оформят и очертаят листа с цветни нишки от прежда, използвайки техниката ниткография, след което изпълниха изобразителното пространство със ситно нарязани парченца прежда. Тази дейност бе осъществена в четири педагогически ситуации с възходящ темп на трудност при изпълнение. По отношение на постигнатите резултати  децата, също така,  изградиха способност да планират последователността на действията си. Обогатиха изобразителните си умения чрез използване на иновативната техника. Умеят да декорират  паното с различни  елементи и материали – цветни копчета, камъчета. Предоставена им беше възможност за проява на творчество и креативност.</dc:title>
  <dc:creator>pcc</dc:creator>
  <cp:lastModifiedBy>Julieta Penchveva</cp:lastModifiedBy>
  <cp:revision>87</cp:revision>
  <dcterms:created xsi:type="dcterms:W3CDTF">2024-02-20T09:42:34Z</dcterms:created>
  <dcterms:modified xsi:type="dcterms:W3CDTF">2024-06-04T14:22:25Z</dcterms:modified>
</cp:coreProperties>
</file>